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1"/>
  </p:sldMasterIdLst>
  <p:sldIdLst>
    <p:sldId id="256" r:id="rId2"/>
    <p:sldId id="258" r:id="rId3"/>
    <p:sldId id="259" r:id="rId4"/>
    <p:sldId id="260" r:id="rId5"/>
    <p:sldId id="304" r:id="rId6"/>
    <p:sldId id="305" r:id="rId7"/>
    <p:sldId id="261" r:id="rId8"/>
    <p:sldId id="306" r:id="rId9"/>
    <p:sldId id="290" r:id="rId10"/>
    <p:sldId id="291" r:id="rId11"/>
    <p:sldId id="292" r:id="rId12"/>
    <p:sldId id="293" r:id="rId13"/>
    <p:sldId id="296" r:id="rId14"/>
    <p:sldId id="297" r:id="rId15"/>
    <p:sldId id="298" r:id="rId16"/>
    <p:sldId id="299" r:id="rId17"/>
    <p:sldId id="301" r:id="rId18"/>
    <p:sldId id="302" r:id="rId19"/>
    <p:sldId id="303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7" r:id="rId44"/>
    <p:sldId id="286" r:id="rId45"/>
    <p:sldId id="288" r:id="rId46"/>
    <p:sldId id="289" r:id="rId47"/>
    <p:sldId id="294" r:id="rId48"/>
    <p:sldId id="295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21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23/7/18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23/7/18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uión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23/7/18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23/7/18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23/7/18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‹Nr.›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23/7/18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23/7/18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23/7/18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51A0C47-018D-4460-B945-BFF7981B6CA6}" type="datetimeFigureOut">
              <a:rPr lang="en-US" smtClean="0"/>
              <a:t>23/7/18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9C1F5A0A-F6FC-4FFD-9B49-0DA8697211D9}" type="slidenum">
              <a:rPr lang="en-US" smtClean="0"/>
              <a:t>‹Nr.›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6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Relationship Id="rId3" Type="http://schemas.openxmlformats.org/officeDocument/2006/relationships/image" Target="../media/image58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486834"/>
            <a:ext cx="7772400" cy="656166"/>
          </a:xfrm>
        </p:spPr>
        <p:txBody>
          <a:bodyPr>
            <a:noAutofit/>
          </a:bodyPr>
          <a:lstStyle/>
          <a:p>
            <a:r>
              <a:rPr lang="es-ES" sz="4000" dirty="0" smtClean="0">
                <a:latin typeface="Times New Roman"/>
                <a:cs typeface="Times New Roman"/>
              </a:rPr>
              <a:t>EL HOLOCAUSTO</a:t>
            </a:r>
            <a:r>
              <a:rPr lang="es-ES" sz="4000" dirty="0" smtClean="0">
                <a:latin typeface="Times New Roman"/>
                <a:cs typeface="Times New Roman"/>
              </a:rPr>
              <a:t> </a:t>
            </a:r>
            <a:r>
              <a:rPr lang="es-ES" sz="4000" dirty="0" smtClean="0">
                <a:latin typeface="Times New Roman"/>
                <a:cs typeface="Times New Roman"/>
              </a:rPr>
              <a:t>SEFARDÍ </a:t>
            </a:r>
            <a:endParaRPr lang="es-ES" sz="4000" dirty="0">
              <a:latin typeface="Times New Roman"/>
              <a:cs typeface="Times New Roman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39750" y="5376333"/>
            <a:ext cx="7918450" cy="1352551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Times New Roman"/>
                <a:cs typeface="Times New Roman"/>
              </a:rPr>
              <a:t>Familia Gaón-</a:t>
            </a:r>
            <a:r>
              <a:rPr lang="es-ES" dirty="0" err="1" smtClean="0">
                <a:latin typeface="Times New Roman"/>
                <a:cs typeface="Times New Roman"/>
              </a:rPr>
              <a:t>Fresko</a:t>
            </a:r>
            <a:r>
              <a:rPr lang="es-ES" dirty="0" smtClean="0">
                <a:latin typeface="Times New Roman"/>
                <a:cs typeface="Times New Roman"/>
              </a:rPr>
              <a:t>: Dr. David Gaón, Mauricio Gaón, </a:t>
            </a:r>
            <a:r>
              <a:rPr lang="es-ES" dirty="0" err="1" smtClean="0">
                <a:latin typeface="Times New Roman"/>
                <a:cs typeface="Times New Roman"/>
              </a:rPr>
              <a:t>Camer</a:t>
            </a:r>
            <a:r>
              <a:rPr lang="es-ES" dirty="0" smtClean="0">
                <a:latin typeface="Times New Roman"/>
                <a:cs typeface="Times New Roman"/>
              </a:rPr>
              <a:t> </a:t>
            </a:r>
            <a:r>
              <a:rPr lang="es-ES" dirty="0" err="1" smtClean="0">
                <a:latin typeface="Times New Roman"/>
                <a:cs typeface="Times New Roman"/>
              </a:rPr>
              <a:t>Fresko</a:t>
            </a:r>
            <a:r>
              <a:rPr lang="es-ES" dirty="0" smtClean="0">
                <a:latin typeface="Times New Roman"/>
                <a:cs typeface="Times New Roman"/>
              </a:rPr>
              <a:t>, Norman </a:t>
            </a:r>
            <a:r>
              <a:rPr lang="es-ES" dirty="0" err="1" smtClean="0">
                <a:latin typeface="Times New Roman"/>
                <a:cs typeface="Times New Roman"/>
              </a:rPr>
              <a:t>Fresko</a:t>
            </a:r>
            <a:r>
              <a:rPr lang="es-ES" dirty="0" smtClean="0">
                <a:latin typeface="Times New Roman"/>
                <a:cs typeface="Times New Roman"/>
              </a:rPr>
              <a:t>, Samuel Gaón, </a:t>
            </a:r>
            <a:r>
              <a:rPr lang="es-ES" dirty="0" err="1" smtClean="0">
                <a:latin typeface="Times New Roman"/>
                <a:cs typeface="Times New Roman"/>
              </a:rPr>
              <a:t>Neila</a:t>
            </a:r>
            <a:r>
              <a:rPr lang="es-ES" dirty="0" smtClean="0">
                <a:latin typeface="Times New Roman"/>
                <a:cs typeface="Times New Roman"/>
              </a:rPr>
              <a:t> </a:t>
            </a:r>
            <a:r>
              <a:rPr lang="es-ES" dirty="0" err="1" smtClean="0">
                <a:latin typeface="Times New Roman"/>
                <a:cs typeface="Times New Roman"/>
              </a:rPr>
              <a:t>Fresko</a:t>
            </a:r>
            <a:r>
              <a:rPr lang="es-ES" dirty="0" smtClean="0">
                <a:latin typeface="Times New Roman"/>
                <a:cs typeface="Times New Roman"/>
              </a:rPr>
              <a:t>, </a:t>
            </a:r>
            <a:r>
              <a:rPr lang="es-ES" dirty="0" err="1" smtClean="0">
                <a:latin typeface="Times New Roman"/>
                <a:cs typeface="Times New Roman"/>
              </a:rPr>
              <a:t>Rivka</a:t>
            </a:r>
            <a:r>
              <a:rPr lang="es-ES" dirty="0" smtClean="0">
                <a:latin typeface="Times New Roman"/>
                <a:cs typeface="Times New Roman"/>
              </a:rPr>
              <a:t> </a:t>
            </a:r>
            <a:r>
              <a:rPr lang="es-ES" dirty="0" err="1" smtClean="0">
                <a:latin typeface="Times New Roman"/>
                <a:cs typeface="Times New Roman"/>
              </a:rPr>
              <a:t>Fresko</a:t>
            </a:r>
            <a:r>
              <a:rPr lang="es-ES" dirty="0" smtClean="0">
                <a:latin typeface="Times New Roman"/>
                <a:cs typeface="Times New Roman"/>
              </a:rPr>
              <a:t>, </a:t>
            </a:r>
            <a:r>
              <a:rPr lang="es-ES" dirty="0" err="1" smtClean="0">
                <a:latin typeface="Times New Roman"/>
                <a:cs typeface="Times New Roman"/>
              </a:rPr>
              <a:t>Zalma</a:t>
            </a:r>
            <a:r>
              <a:rPr lang="es-ES" dirty="0" smtClean="0">
                <a:latin typeface="Times New Roman"/>
                <a:cs typeface="Times New Roman"/>
              </a:rPr>
              <a:t> </a:t>
            </a:r>
            <a:r>
              <a:rPr lang="es-ES" dirty="0" err="1" smtClean="0">
                <a:latin typeface="Times New Roman"/>
                <a:cs typeface="Times New Roman"/>
              </a:rPr>
              <a:t>Fresko</a:t>
            </a:r>
            <a:r>
              <a:rPr lang="es-ES" dirty="0" smtClean="0">
                <a:latin typeface="Times New Roman"/>
                <a:cs typeface="Times New Roman"/>
              </a:rPr>
              <a:t> y </a:t>
            </a:r>
            <a:r>
              <a:rPr lang="es-ES" dirty="0" err="1" smtClean="0">
                <a:latin typeface="Times New Roman"/>
                <a:cs typeface="Times New Roman"/>
              </a:rPr>
              <a:t>Moshé</a:t>
            </a:r>
            <a:r>
              <a:rPr lang="es-ES" dirty="0" smtClean="0">
                <a:latin typeface="Times New Roman"/>
                <a:cs typeface="Times New Roman"/>
              </a:rPr>
              <a:t> </a:t>
            </a:r>
            <a:r>
              <a:rPr lang="es-ES" dirty="0" err="1" smtClean="0">
                <a:latin typeface="Times New Roman"/>
                <a:cs typeface="Times New Roman"/>
              </a:rPr>
              <a:t>Fresko</a:t>
            </a:r>
            <a:endParaRPr lang="es-ES" dirty="0" smtClean="0">
              <a:latin typeface="Times New Roman"/>
              <a:cs typeface="Times New Roman"/>
            </a:endParaRPr>
          </a:p>
          <a:p>
            <a:r>
              <a:rPr lang="es-ES" dirty="0" smtClean="0">
                <a:latin typeface="Times New Roman"/>
                <a:cs typeface="Times New Roman"/>
              </a:rPr>
              <a:t>RODAS, 1930 </a:t>
            </a:r>
            <a:endParaRPr lang="es-ES" dirty="0">
              <a:latin typeface="Times New Roman"/>
              <a:cs typeface="Times New Roman"/>
            </a:endParaRPr>
          </a:p>
        </p:txBody>
      </p:sp>
      <p:pic>
        <p:nvPicPr>
          <p:cNvPr id="4" name="Imagen 3" descr="Gaon-and-Fresco-family-1024x7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397001"/>
            <a:ext cx="5731634" cy="37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70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820894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El Holocausto SEFARDÍ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36582" y="1068916"/>
            <a:ext cx="3799417" cy="528108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s-ES" dirty="0" smtClean="0"/>
              <a:t>El judeoespañol es su principal seña de identidad: </a:t>
            </a:r>
          </a:p>
          <a:p>
            <a:pPr marL="0" indent="0" algn="ctr">
              <a:buNone/>
            </a:pPr>
            <a:r>
              <a:rPr lang="es-ES" dirty="0" smtClean="0"/>
              <a:t>NO HABLAN ALEMÁN NI YIDDISH,</a:t>
            </a:r>
          </a:p>
          <a:p>
            <a:pPr marL="0" indent="0" algn="ctr">
              <a:buNone/>
            </a:pPr>
            <a:r>
              <a:rPr lang="es-ES" dirty="0" smtClean="0"/>
              <a:t>lo que les dificulta enormemente su supervivencia en </a:t>
            </a:r>
            <a:r>
              <a:rPr lang="es-ES" dirty="0" err="1" smtClean="0"/>
              <a:t>Auschwitz</a:t>
            </a:r>
            <a:r>
              <a:rPr lang="es-ES" dirty="0" smtClean="0"/>
              <a:t>: no entienden las órdenes, no entienden a otros judíos que se intentan comunicar con ellos </a:t>
            </a:r>
          </a:p>
          <a:p>
            <a:pPr marL="0" indent="0" algn="ctr">
              <a:buNone/>
            </a:pPr>
            <a:r>
              <a:rPr lang="es-ES" dirty="0" smtClean="0"/>
              <a:t>En </a:t>
            </a:r>
            <a:r>
              <a:rPr lang="es-ES" dirty="0" err="1" smtClean="0"/>
              <a:t>Treblinka</a:t>
            </a:r>
            <a:r>
              <a:rPr lang="es-ES" dirty="0" smtClean="0"/>
              <a:t> su desconocimiento de otros idiomas que no fueran los orientales y el </a:t>
            </a:r>
            <a:r>
              <a:rPr lang="es-ES" dirty="0" err="1" smtClean="0"/>
              <a:t>judeo</a:t>
            </a:r>
            <a:r>
              <a:rPr lang="es-ES" dirty="0" smtClean="0"/>
              <a:t> español hizo que fueran exterminados a su llegada</a:t>
            </a:r>
          </a:p>
        </p:txBody>
      </p:sp>
      <p:pic>
        <p:nvPicPr>
          <p:cNvPr id="4" name="Imagen 3" descr="o-ISIDORO-COHEN-5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1" y="941918"/>
            <a:ext cx="4279868" cy="578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14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37334"/>
            <a:ext cx="7770813" cy="793999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El Holocausto SEFARDÍ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1" y="1047750"/>
            <a:ext cx="5547782" cy="5429251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s-ES" sz="2600" dirty="0" smtClean="0"/>
              <a:t>“</a:t>
            </a:r>
            <a:r>
              <a:rPr lang="es-ES" sz="2600" i="1" dirty="0" smtClean="0"/>
              <a:t>Junto a nosotros estaban sentadas en un banco de madera dos muchachas vestidas de negro, muy jóvenes. Hablaban entre sí, no en ruso, sino en yiddish</a:t>
            </a:r>
          </a:p>
          <a:p>
            <a:pPr marL="0" indent="0" algn="ctr">
              <a:buNone/>
            </a:pPr>
            <a:r>
              <a:rPr lang="es-ES" sz="2600" i="1" dirty="0" smtClean="0"/>
              <a:t>¿Entiendes lo que dicen?, me preguntó Cesare</a:t>
            </a:r>
          </a:p>
          <a:p>
            <a:pPr marL="0" indent="0" algn="ctr">
              <a:buNone/>
            </a:pPr>
            <a:r>
              <a:rPr lang="es-ES" sz="2600" i="1" dirty="0" smtClean="0"/>
              <a:t>Algunas palabras</a:t>
            </a:r>
            <a:r>
              <a:rPr lang="mr-IN" sz="2600" i="1" dirty="0" smtClean="0"/>
              <a:t>…</a:t>
            </a:r>
            <a:endParaRPr lang="es-ES_tradnl" sz="2600" i="1" dirty="0" smtClean="0"/>
          </a:p>
          <a:p>
            <a:pPr marL="0" indent="0" algn="ctr">
              <a:buNone/>
            </a:pPr>
            <a:r>
              <a:rPr lang="es-ES_tradnl" sz="2600" i="1" dirty="0" smtClean="0"/>
              <a:t>Con una audacia desacostumbrada, me dirigí a las chicas, las saludé y les pregunté en alemán si eran judías, y les dije que nosotros cuatro lo éramos también.</a:t>
            </a:r>
          </a:p>
          <a:p>
            <a:pPr marL="0" indent="0" algn="ctr">
              <a:buNone/>
            </a:pPr>
            <a:r>
              <a:rPr lang="es-ES_tradnl" sz="2600" i="1" dirty="0" smtClean="0"/>
              <a:t>Las chicas se echaron a reír: No habláis, yiddish, luego no sois judíos. </a:t>
            </a:r>
          </a:p>
          <a:p>
            <a:pPr marL="0" indent="0" algn="ctr">
              <a:buNone/>
            </a:pPr>
            <a:r>
              <a:rPr lang="es-ES_tradnl" sz="2600" i="1" dirty="0" smtClean="0"/>
              <a:t>Les expliqué que éramos judíos italianos y que en Italia y Europa Occidental no hablan yiddish. </a:t>
            </a:r>
          </a:p>
          <a:p>
            <a:pPr marL="0" indent="0" algn="ctr">
              <a:buNone/>
            </a:pPr>
            <a:r>
              <a:rPr lang="es-ES_tradnl" sz="2600" i="1" dirty="0" smtClean="0"/>
              <a:t>Esto era para ellas una curiosidad cómica, como si les dijera que los franceses no hablan francés. </a:t>
            </a:r>
          </a:p>
          <a:p>
            <a:pPr marL="0" indent="0" algn="ctr">
              <a:buNone/>
            </a:pPr>
            <a:r>
              <a:rPr lang="es-ES_tradnl" sz="2600" i="1" dirty="0" smtClean="0"/>
              <a:t>Intenté recitarles el comienzo de la </a:t>
            </a:r>
            <a:r>
              <a:rPr lang="es-ES_tradnl" sz="2600" i="1" dirty="0" err="1" smtClean="0"/>
              <a:t>Shemá</a:t>
            </a:r>
            <a:r>
              <a:rPr lang="es-ES_tradnl" sz="2600" i="1" dirty="0" smtClean="0"/>
              <a:t>, su incredulidad se atenuó, pero creció su regocijo: </a:t>
            </a:r>
          </a:p>
          <a:p>
            <a:pPr marL="0" indent="0" algn="ctr">
              <a:buNone/>
            </a:pPr>
            <a:r>
              <a:rPr lang="es-ES_tradnl" sz="2600" i="1" dirty="0" smtClean="0"/>
              <a:t>¿Cómo se puede pronunciar hebreo de una manera tan ridícula?”</a:t>
            </a:r>
          </a:p>
          <a:p>
            <a:pPr marL="0" indent="0">
              <a:buNone/>
            </a:pPr>
            <a:endParaRPr lang="es-ES_tradnl" i="1" dirty="0" smtClean="0"/>
          </a:p>
          <a:p>
            <a:pPr marL="0" indent="0">
              <a:buNone/>
            </a:pPr>
            <a:endParaRPr lang="es-ES_tradnl" i="1" dirty="0" smtClean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Imagen 3" descr="primo levi jov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095" y="2329952"/>
            <a:ext cx="2271155" cy="270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27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937310"/>
          </a:xfrm>
        </p:spPr>
        <p:txBody>
          <a:bodyPr/>
          <a:lstStyle/>
          <a:p>
            <a:r>
              <a:rPr lang="es-ES" dirty="0" smtClean="0"/>
              <a:t>El Holocausto SEFARDÍ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34797" y="1058334"/>
            <a:ext cx="5221816" cy="537901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ES" dirty="0" smtClean="0"/>
              <a:t>Esta situación de incomunicación lleva a los sefardíes que van sobreviviendo a crear grupos cerrados dentro del lager, colectivos muy cohesionados internamente, que seguían usando el </a:t>
            </a:r>
            <a:r>
              <a:rPr lang="es-ES" dirty="0" err="1" smtClean="0"/>
              <a:t>judeo</a:t>
            </a:r>
            <a:r>
              <a:rPr lang="es-ES" dirty="0" smtClean="0"/>
              <a:t> español entre ellos:</a:t>
            </a:r>
          </a:p>
          <a:p>
            <a:pPr marL="0" indent="0" algn="ctr">
              <a:buNone/>
            </a:pPr>
            <a:r>
              <a:rPr lang="es-ES" dirty="0" smtClean="0"/>
              <a:t>“</a:t>
            </a:r>
            <a:r>
              <a:rPr lang="es-ES" i="1" dirty="0" smtClean="0"/>
              <a:t>Se llamaba </a:t>
            </a:r>
            <a:r>
              <a:rPr lang="es-ES" i="1" dirty="0" err="1" smtClean="0"/>
              <a:t>Mordo</a:t>
            </a:r>
            <a:r>
              <a:rPr lang="es-ES" i="1" dirty="0" smtClean="0"/>
              <a:t> </a:t>
            </a:r>
            <a:r>
              <a:rPr lang="es-ES" i="1" dirty="0" err="1" smtClean="0"/>
              <a:t>Nahum</a:t>
            </a:r>
            <a:r>
              <a:rPr lang="mr-IN" i="1" dirty="0" smtClean="0"/>
              <a:t>…</a:t>
            </a:r>
            <a:r>
              <a:rPr lang="es-ES_tradnl" i="1" dirty="0" smtClean="0"/>
              <a:t>además de su lengua, hablaba español, como todos los judíos de Salónica</a:t>
            </a:r>
            <a:r>
              <a:rPr lang="mr-IN" i="1" dirty="0" smtClean="0"/>
              <a:t>…</a:t>
            </a:r>
            <a:endParaRPr lang="es-ES_tradnl" i="1" dirty="0" smtClean="0"/>
          </a:p>
          <a:p>
            <a:pPr marL="0" indent="0" algn="ctr">
              <a:buNone/>
            </a:pPr>
            <a:r>
              <a:rPr lang="es-ES_tradnl" i="1" dirty="0" smtClean="0"/>
              <a:t>En cuanto al griego, por poco lo levantaron en triunfo: ¡Un griego! ¡Ha llegado un griego!</a:t>
            </a:r>
          </a:p>
          <a:p>
            <a:pPr marL="0" indent="0" algn="ctr">
              <a:buNone/>
            </a:pPr>
            <a:r>
              <a:rPr lang="es-ES_tradnl" i="1" dirty="0" smtClean="0"/>
              <a:t>Mi griego no era un griego corriente, era visiblemente un maestro, una autoridad, un </a:t>
            </a:r>
            <a:r>
              <a:rPr lang="es-ES_tradnl" i="1" dirty="0" err="1" smtClean="0"/>
              <a:t>supergriego</a:t>
            </a:r>
            <a:r>
              <a:rPr lang="es-ES_tradnl" i="1" dirty="0" smtClean="0"/>
              <a:t>”</a:t>
            </a:r>
          </a:p>
        </p:txBody>
      </p:sp>
      <p:pic>
        <p:nvPicPr>
          <p:cNvPr id="4" name="Imagen 3" descr="primo-levi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45" y="2424194"/>
            <a:ext cx="2434439" cy="251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29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115956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JUDERIAS DEL NORTE DE ÁFRICA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1" y="1869141"/>
            <a:ext cx="3949700" cy="4257022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 smtClean="0"/>
              <a:t>      MARRUECOS</a:t>
            </a:r>
          </a:p>
          <a:p>
            <a:pPr marL="0" indent="0" algn="ctr">
              <a:buNone/>
            </a:pPr>
            <a:r>
              <a:rPr lang="es-ES" dirty="0" smtClean="0"/>
              <a:t>La población sefardí tanto en la parte administrada por España como en la parte francesa, es descendiente de judíos huidos de la Península desde finales del XIV y desde 1492, aunque siguieron llegando conversos hasta el XVII.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Imagen 4" descr="Juifs-Mari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613" y="1670079"/>
            <a:ext cx="31750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78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577477"/>
          </a:xfrm>
        </p:spPr>
        <p:txBody>
          <a:bodyPr>
            <a:normAutofit fontScale="90000"/>
          </a:bodyPr>
          <a:lstStyle/>
          <a:p>
            <a:r>
              <a:rPr lang="es-ES" sz="3200" dirty="0" smtClean="0"/>
              <a:t>JUDERIAS </a:t>
            </a:r>
            <a:r>
              <a:rPr lang="es-ES" sz="3200" dirty="0"/>
              <a:t>DEL NORTE DE ÁFRICA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77833" y="888999"/>
            <a:ext cx="3778780" cy="550333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ES" dirty="0" smtClean="0"/>
              <a:t> MARRUECOS </a:t>
            </a:r>
          </a:p>
          <a:p>
            <a:pPr marL="0" indent="0" algn="ctr">
              <a:buNone/>
            </a:pPr>
            <a:r>
              <a:rPr lang="es-ES" dirty="0" smtClean="0"/>
              <a:t>ESPAÑOL</a:t>
            </a:r>
          </a:p>
          <a:p>
            <a:pPr marL="0" indent="0" algn="ctr">
              <a:buNone/>
            </a:pPr>
            <a:r>
              <a:rPr lang="es-ES" dirty="0" smtClean="0"/>
              <a:t>Se trata de comunidades culturalmente muy ricas, influidas por su contacto con la población árabe. </a:t>
            </a:r>
          </a:p>
          <a:p>
            <a:pPr marL="0" indent="0" algn="ctr">
              <a:buNone/>
            </a:pPr>
            <a:r>
              <a:rPr lang="es-ES" dirty="0" smtClean="0"/>
              <a:t>Se dedican mayoritariamente al comercio e incluso la Política como consejeros de los monarcas, a modo de tecnócratas. </a:t>
            </a:r>
          </a:p>
          <a:p>
            <a:pPr marL="0" indent="0" algn="ctr">
              <a:buNone/>
            </a:pPr>
            <a:r>
              <a:rPr lang="es-ES" dirty="0" smtClean="0"/>
              <a:t>Tienen una cierta discriminación jurídica pero su situación es mejor que en los reinos cristianos.</a:t>
            </a:r>
            <a:endParaRPr lang="es-ES" dirty="0"/>
          </a:p>
        </p:txBody>
      </p:sp>
      <p:pic>
        <p:nvPicPr>
          <p:cNvPr id="5" name="Imagen 4" descr="PHOTO-2018-06-03-23-49-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34" y="783166"/>
            <a:ext cx="1960563" cy="2614084"/>
          </a:xfrm>
          <a:prstGeom prst="rect">
            <a:avLst/>
          </a:prstGeom>
        </p:spPr>
      </p:pic>
      <p:pic>
        <p:nvPicPr>
          <p:cNvPr id="6" name="Imagen 5" descr="PHOTO-2018-06-03-23-49-31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669" y="3545431"/>
            <a:ext cx="2262164" cy="301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3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59832"/>
            <a:ext cx="7770813" cy="751418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JUDERIAS </a:t>
            </a:r>
            <a:r>
              <a:rPr lang="es-ES" dirty="0"/>
              <a:t>DEL NORTE DE ÁFRICA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15417" y="1550895"/>
            <a:ext cx="3641196" cy="485202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ES" dirty="0" smtClean="0"/>
              <a:t>     MARRUECOS ESPAÑOL</a:t>
            </a:r>
          </a:p>
          <a:p>
            <a:pPr marL="0" indent="0" algn="ctr">
              <a:buNone/>
            </a:pPr>
            <a:r>
              <a:rPr lang="es-ES" dirty="0" smtClean="0"/>
              <a:t>En los años 30 y 40, ciudades como Tetuán llegan a tener hasta un 10% de población judía. </a:t>
            </a:r>
          </a:p>
          <a:p>
            <a:pPr marL="0" indent="0" algn="ctr">
              <a:buNone/>
            </a:pPr>
            <a:r>
              <a:rPr lang="es-ES" dirty="0" smtClean="0"/>
              <a:t>La cifra que se baraja es la de unos 250.000 judíos en Marruecos, viviendo preferentemente en Tánger, </a:t>
            </a:r>
            <a:r>
              <a:rPr lang="es-ES" dirty="0" err="1" smtClean="0"/>
              <a:t>Larache</a:t>
            </a:r>
            <a:r>
              <a:rPr lang="es-ES" dirty="0" smtClean="0"/>
              <a:t> y </a:t>
            </a:r>
            <a:r>
              <a:rPr lang="es-ES" dirty="0" err="1" smtClean="0"/>
              <a:t>Alcazarquivir</a:t>
            </a:r>
            <a:r>
              <a:rPr lang="es-ES" dirty="0" smtClean="0"/>
              <a:t> en la zona administrada por España. </a:t>
            </a:r>
          </a:p>
          <a:p>
            <a:pPr marL="0" indent="0" algn="ctr">
              <a:buNone/>
            </a:pPr>
            <a:r>
              <a:rPr lang="es-ES" dirty="0" smtClean="0"/>
              <a:t>En el Protectorado Español y en el Francés llegan a haber hasta 200 sinagogas, numerosos Clubs Judíos y Centros Educativos en especial la prestigiosa Alliance </a:t>
            </a:r>
            <a:r>
              <a:rPr lang="es-ES" dirty="0" err="1" smtClean="0"/>
              <a:t>Israelite</a:t>
            </a:r>
            <a:r>
              <a:rPr lang="es-ES" dirty="0" smtClean="0"/>
              <a:t> en la zona francesa</a:t>
            </a:r>
          </a:p>
          <a:p>
            <a:endParaRPr lang="es-ES" dirty="0"/>
          </a:p>
        </p:txBody>
      </p:sp>
      <p:pic>
        <p:nvPicPr>
          <p:cNvPr id="4" name="Imagen 3" descr="quartier-juif-1915tetouan-30879c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92" y="1550895"/>
            <a:ext cx="2854159" cy="1718711"/>
          </a:xfrm>
          <a:prstGeom prst="rect">
            <a:avLst/>
          </a:prstGeom>
        </p:spPr>
      </p:pic>
      <p:pic>
        <p:nvPicPr>
          <p:cNvPr id="7" name="Imagen 6" descr="001 calle-del-antiguo-Mellah-de-Tetu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05" y="3675562"/>
            <a:ext cx="3205190" cy="240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79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687215"/>
          </a:xfrm>
        </p:spPr>
        <p:txBody>
          <a:bodyPr>
            <a:normAutofit/>
          </a:bodyPr>
          <a:lstStyle/>
          <a:p>
            <a:r>
              <a:rPr lang="es-ES" sz="3200" dirty="0" smtClean="0"/>
              <a:t>JUDERIAS </a:t>
            </a:r>
            <a:r>
              <a:rPr lang="es-ES" sz="3200" dirty="0"/>
              <a:t>DEL NORTE DE ÁFRICA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15833" y="981433"/>
            <a:ext cx="4772836" cy="53474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ES" dirty="0" smtClean="0"/>
              <a:t>   MARRUECOS</a:t>
            </a:r>
          </a:p>
          <a:p>
            <a:pPr marL="0" indent="0" algn="ctr">
              <a:buNone/>
            </a:pPr>
            <a:r>
              <a:rPr lang="es-ES" dirty="0"/>
              <a:t> </a:t>
            </a:r>
            <a:r>
              <a:rPr lang="es-ES" dirty="0" smtClean="0"/>
              <a:t>  PROTECTORADO ESPAÑOL </a:t>
            </a:r>
          </a:p>
          <a:p>
            <a:pPr marL="0" indent="0" algn="ctr">
              <a:buNone/>
            </a:pPr>
            <a:r>
              <a:rPr lang="es-ES" dirty="0" smtClean="0"/>
              <a:t>La zona el Protectorado no queda afectada por la </a:t>
            </a:r>
            <a:r>
              <a:rPr lang="es-ES" dirty="0" err="1" smtClean="0"/>
              <a:t>Shoá</a:t>
            </a:r>
            <a:r>
              <a:rPr lang="es-ES" dirty="0" smtClean="0"/>
              <a:t>, puesto que fue protegida por las autoridades españolas. </a:t>
            </a:r>
          </a:p>
          <a:p>
            <a:pPr marL="0" indent="0" algn="ctr">
              <a:buNone/>
            </a:pPr>
            <a:r>
              <a:rPr lang="es-ES" dirty="0" smtClean="0"/>
              <a:t>LOS NIÑOS DE TÁNGER</a:t>
            </a:r>
          </a:p>
          <a:p>
            <a:pPr marL="0" indent="0" algn="ctr">
              <a:buNone/>
            </a:pPr>
            <a:r>
              <a:rPr lang="es-ES" dirty="0" smtClean="0"/>
              <a:t>La Organización de Rabinos Ortodoxos de EEUU, estableció un Comité de Rescate, el </a:t>
            </a:r>
            <a:r>
              <a:rPr lang="es-ES" dirty="0" err="1" smtClean="0"/>
              <a:t>Va´ad</a:t>
            </a:r>
            <a:r>
              <a:rPr lang="es-ES" dirty="0" smtClean="0"/>
              <a:t> Ha </a:t>
            </a:r>
            <a:r>
              <a:rPr lang="es-ES" dirty="0" err="1" smtClean="0"/>
              <a:t>Hatlasa</a:t>
            </a:r>
            <a:r>
              <a:rPr lang="es-ES" dirty="0" smtClean="0"/>
              <a:t>, comienza a rescatar judíos de los campos a partir de 1943. </a:t>
            </a:r>
          </a:p>
          <a:p>
            <a:pPr marL="0" indent="0" algn="ctr">
              <a:buNone/>
            </a:pPr>
            <a:r>
              <a:rPr lang="es-ES" dirty="0" smtClean="0"/>
              <a:t>Una de sus conexiones se encontraba en la ciudad española de Tánger, donde lograron llegar 500 niños húngaros en 1944</a:t>
            </a:r>
          </a:p>
        </p:txBody>
      </p:sp>
      <p:pic>
        <p:nvPicPr>
          <p:cNvPr id="4" name="Imagen 3" descr="PHOTO-2018-06-03-23-49-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2" y="1437308"/>
            <a:ext cx="3444031" cy="459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04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820893"/>
          </a:xfrm>
        </p:spPr>
        <p:txBody>
          <a:bodyPr>
            <a:noAutofit/>
          </a:bodyPr>
          <a:lstStyle/>
          <a:p>
            <a:r>
              <a:rPr lang="es-ES" sz="3200" dirty="0" smtClean="0"/>
              <a:t>JUDERIAS </a:t>
            </a:r>
            <a:r>
              <a:rPr lang="es-ES" sz="3200" dirty="0"/>
              <a:t>DEL NORTE DE ÁFRICA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047751"/>
            <a:ext cx="7770813" cy="2116666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s-ES" dirty="0" smtClean="0"/>
              <a:t> ARGELIA Y TÚNEZ</a:t>
            </a:r>
          </a:p>
          <a:p>
            <a:pPr marL="0" indent="0" algn="ctr">
              <a:buNone/>
            </a:pPr>
            <a:r>
              <a:rPr lang="es-ES" dirty="0" smtClean="0"/>
              <a:t>En Argelia hay población sefardí procedente especialmente del Reino de Aragón. Llegó a finales del XIV y en 1492. </a:t>
            </a:r>
          </a:p>
          <a:p>
            <a:pPr marL="0" indent="0" algn="ctr">
              <a:buNone/>
            </a:pPr>
            <a:r>
              <a:rPr lang="es-ES" dirty="0" smtClean="0"/>
              <a:t>Los judíos argelinos tenían derecho a esta nacionalidad desde 1860. </a:t>
            </a:r>
          </a:p>
          <a:p>
            <a:pPr marL="0" indent="0" algn="ctr">
              <a:buNone/>
            </a:pPr>
            <a:r>
              <a:rPr lang="es-ES" dirty="0" smtClean="0"/>
              <a:t>Túnez es ocupado en 1942 y buena parte de sus judíos acaban en campos de trabajos forzados.</a:t>
            </a:r>
            <a:endParaRPr lang="es-ES" dirty="0"/>
          </a:p>
        </p:txBody>
      </p:sp>
      <p:pic>
        <p:nvPicPr>
          <p:cNvPr id="4" name="Imagen 3" descr="capture-20140104-204345-cro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0" y="3395727"/>
            <a:ext cx="4307417" cy="313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72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764191"/>
          </a:xfrm>
        </p:spPr>
        <p:txBody>
          <a:bodyPr>
            <a:normAutofit/>
          </a:bodyPr>
          <a:lstStyle/>
          <a:p>
            <a:r>
              <a:rPr lang="es-ES" sz="3200" dirty="0" smtClean="0"/>
              <a:t>JUDERIAS </a:t>
            </a:r>
            <a:r>
              <a:rPr lang="es-ES" sz="3200" dirty="0"/>
              <a:t>DEL NORTE DE ÁFRICA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885214"/>
            <a:ext cx="7770813" cy="2108467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s-ES" dirty="0" smtClean="0"/>
              <a:t>      MARRUECOS (PROTECTORADO FRANCÉS)</a:t>
            </a:r>
            <a:endParaRPr lang="es-ES" dirty="0"/>
          </a:p>
          <a:p>
            <a:pPr marL="0" indent="0" algn="ctr">
              <a:buNone/>
            </a:pPr>
            <a:r>
              <a:rPr lang="es-ES" dirty="0" smtClean="0"/>
              <a:t>Las zonas de influencia francesa quedan a merced de la legislación antisemita del Gobierno colaboracionista de VICHY, la llamada Francia Nacional del Mariscal </a:t>
            </a:r>
            <a:r>
              <a:rPr lang="es-ES" dirty="0" err="1" smtClean="0"/>
              <a:t>Petáin</a:t>
            </a:r>
            <a:r>
              <a:rPr lang="es-ES" dirty="0" smtClean="0"/>
              <a:t>. </a:t>
            </a:r>
          </a:p>
          <a:p>
            <a:pPr marL="0" indent="0" algn="ctr">
              <a:buNone/>
            </a:pPr>
            <a:r>
              <a:rPr lang="es-ES" dirty="0" smtClean="0"/>
              <a:t>Estas leyes se traducen en restricción de cuotas de alumnos judíos en colegios, prohibición de acceso a determinadas profesiones, a la vivienda, al racionamiento de alimentos y la obligación de llevar estrellas amarillas como identificación.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Imagen 3" descr="pétain_antisémitism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814" y="3269370"/>
            <a:ext cx="4881932" cy="312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8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JUDERIAS </a:t>
            </a:r>
            <a:r>
              <a:rPr lang="es-ES" dirty="0"/>
              <a:t>DEL NORTE DE ÁFRICA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869141"/>
            <a:ext cx="4849283" cy="425702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ES" dirty="0" smtClean="0"/>
              <a:t>  MOHAMMED V  (</a:t>
            </a:r>
            <a:r>
              <a:rPr lang="es-ES" dirty="0" err="1" smtClean="0"/>
              <a:t>Sidi</a:t>
            </a:r>
            <a:r>
              <a:rPr lang="es-ES" dirty="0" smtClean="0"/>
              <a:t> Mohammed </a:t>
            </a:r>
            <a:r>
              <a:rPr lang="es-ES" dirty="0" err="1" smtClean="0"/>
              <a:t>Ibn</a:t>
            </a:r>
            <a:r>
              <a:rPr lang="es-ES" dirty="0" smtClean="0"/>
              <a:t> </a:t>
            </a:r>
            <a:r>
              <a:rPr lang="es-ES" dirty="0" err="1" smtClean="0"/>
              <a:t>Yusuf</a:t>
            </a:r>
            <a:r>
              <a:rPr lang="es-ES" dirty="0" smtClean="0"/>
              <a:t>)</a:t>
            </a:r>
          </a:p>
          <a:p>
            <a:pPr marL="0" indent="0" algn="ctr">
              <a:buNone/>
            </a:pPr>
            <a:r>
              <a:rPr lang="es-ES" dirty="0" smtClean="0"/>
              <a:t>El Rey Mohammed V de Marruecos se niega a poner en práctica 4 dahires antisemitas procedentes de la Francia de Vichy. </a:t>
            </a:r>
          </a:p>
          <a:p>
            <a:pPr marL="0" indent="0" algn="ctr">
              <a:buNone/>
            </a:pPr>
            <a:r>
              <a:rPr lang="es-ES" dirty="0" smtClean="0"/>
              <a:t>Consideraba que la comunidad judía marroquí formaba parte inseparable de la historia del país y que, como sus súbditos, debían ser protegidos. </a:t>
            </a:r>
          </a:p>
          <a:p>
            <a:pPr marL="0" indent="0" algn="ctr">
              <a:buNone/>
            </a:pPr>
            <a:r>
              <a:rPr lang="es-ES" dirty="0" smtClean="0"/>
              <a:t>Esta postura de la </a:t>
            </a:r>
            <a:r>
              <a:rPr lang="es-ES" dirty="0" err="1" smtClean="0"/>
              <a:t>Monarquia</a:t>
            </a:r>
            <a:r>
              <a:rPr lang="es-ES" dirty="0" smtClean="0"/>
              <a:t> </a:t>
            </a:r>
            <a:r>
              <a:rPr lang="es-ES" dirty="0" err="1" smtClean="0"/>
              <a:t>alahuita</a:t>
            </a:r>
            <a:r>
              <a:rPr lang="es-ES" dirty="0" smtClean="0"/>
              <a:t> evitó que los judíos de Marruecos fueran víctimas de la </a:t>
            </a:r>
            <a:r>
              <a:rPr lang="es-ES" dirty="0" err="1" smtClean="0"/>
              <a:t>Shoá</a:t>
            </a:r>
            <a:r>
              <a:rPr lang="es-ES" dirty="0" smtClean="0"/>
              <a:t>. </a:t>
            </a:r>
            <a:endParaRPr lang="es-ES" dirty="0"/>
          </a:p>
        </p:txBody>
      </p:sp>
      <p:pic>
        <p:nvPicPr>
          <p:cNvPr id="4" name="Imagen 3" descr="4ab58a8250c0ba659497ab6fb06b4f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968" y="1869141"/>
            <a:ext cx="3009846" cy="447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16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789144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LOS SEFARDÍES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81050" y="1873250"/>
            <a:ext cx="7770813" cy="36618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dirty="0" smtClean="0"/>
              <a:t>DESCENDIENTES DE LOS JUDÍOS QUE HUYERON DE  LOS REINOS PENINSULARES TRAS LAS PERSECUCIONES DE FINALES DEL SIGLO XIV Y LOS EXPULSADOS POR EL EDICTO DE GRANADA PROMULGADO POR LOS RRCC EL 31 DE MARZO DE 1492</a:t>
            </a:r>
            <a:r>
              <a:rPr lang="es-ES" dirty="0"/>
              <a:t> </a:t>
            </a:r>
            <a:endParaRPr lang="es-ES" dirty="0" smtClean="0"/>
          </a:p>
          <a:p>
            <a:pPr marL="0" indent="0" algn="ctr">
              <a:buNone/>
            </a:pPr>
            <a:r>
              <a:rPr lang="es-ES" dirty="0" smtClean="0"/>
              <a:t>DESCENDIENTES DE LOS JUDÍOS PORTUGUESES  EXPULSADOS POR EL EDICTO DEL REY MANUEL I DE PORTUGAL EN OCTUBRE DE 1497</a:t>
            </a:r>
          </a:p>
        </p:txBody>
      </p:sp>
    </p:spTree>
    <p:extLst>
      <p:ext uri="{BB962C8B-B14F-4D97-AF65-F5344CB8AC3E}">
        <p14:creationId xmlns:p14="http://schemas.microsoft.com/office/powerpoint/2010/main" val="1762613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2"/>
            <a:ext cx="7770813" cy="2944617"/>
          </a:xfrm>
        </p:spPr>
        <p:txBody>
          <a:bodyPr>
            <a:normAutofit/>
          </a:bodyPr>
          <a:lstStyle/>
          <a:p>
            <a:r>
              <a:rPr lang="es-ES" sz="3600" dirty="0" smtClean="0"/>
              <a:t>JUDERIA DE AMSTERDAM</a:t>
            </a:r>
            <a:br>
              <a:rPr lang="es-ES" sz="3600" dirty="0" smtClean="0"/>
            </a:br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 smtClean="0"/>
              <a:t> </a:t>
            </a:r>
            <a:br>
              <a:rPr lang="es-ES" sz="3600" dirty="0" smtClean="0"/>
            </a:br>
            <a:endParaRPr lang="es-ES" sz="3600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685800" y="1346692"/>
            <a:ext cx="7770813" cy="242097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ES" dirty="0" smtClean="0"/>
              <a:t>Es una judería próspera, dedicada al comercio de especias, diamantes</a:t>
            </a:r>
          </a:p>
          <a:p>
            <a:pPr marL="0" indent="0" algn="ctr">
              <a:buNone/>
            </a:pPr>
            <a:r>
              <a:rPr lang="es-ES" dirty="0" smtClean="0"/>
              <a:t>Muy favorecida por el </a:t>
            </a:r>
            <a:r>
              <a:rPr lang="es-ES" dirty="0"/>
              <a:t>i</a:t>
            </a:r>
            <a:r>
              <a:rPr lang="es-ES" dirty="0" smtClean="0"/>
              <a:t>mpulso de las nuevas rutas comerciales</a:t>
            </a:r>
          </a:p>
          <a:p>
            <a:pPr marL="0" indent="0" algn="ctr">
              <a:buNone/>
            </a:pPr>
            <a:r>
              <a:rPr lang="es-ES" dirty="0" smtClean="0"/>
              <a:t>Hay una gran tolerancia religiosa</a:t>
            </a:r>
          </a:p>
          <a:p>
            <a:pPr marL="0" indent="0" algn="ctr">
              <a:buNone/>
            </a:pPr>
            <a:r>
              <a:rPr lang="es-ES" dirty="0" smtClean="0"/>
              <a:t>Entre sus miembros se encuentra el filósofo </a:t>
            </a:r>
            <a:r>
              <a:rPr lang="es-ES" dirty="0" err="1" smtClean="0"/>
              <a:t>Baruj</a:t>
            </a:r>
            <a:r>
              <a:rPr lang="es-ES" dirty="0" smtClean="0"/>
              <a:t> Spinoza 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7" name="Imagen 6" descr="baruch-spinoz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29" y="4064024"/>
            <a:ext cx="2585767" cy="2498360"/>
          </a:xfrm>
          <a:prstGeom prst="rect">
            <a:avLst/>
          </a:prstGeom>
        </p:spPr>
      </p:pic>
      <p:pic>
        <p:nvPicPr>
          <p:cNvPr id="8" name="Imagen 7" descr="220px-Menasseh_ben_Isra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620" y="4064024"/>
            <a:ext cx="1677698" cy="234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73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083335"/>
          </a:xfrm>
        </p:spPr>
        <p:txBody>
          <a:bodyPr>
            <a:normAutofit/>
          </a:bodyPr>
          <a:lstStyle/>
          <a:p>
            <a:r>
              <a:rPr lang="es-ES" sz="3600" dirty="0" smtClean="0"/>
              <a:t>JUDERIA DE AMSTERDAM</a:t>
            </a:r>
            <a:endParaRPr lang="es-E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204358"/>
            <a:ext cx="7770813" cy="4921805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 smtClean="0"/>
              <a:t>Sinagoga Portuguesa </a:t>
            </a:r>
            <a:endParaRPr lang="es-ES" dirty="0"/>
          </a:p>
        </p:txBody>
      </p:sp>
      <p:pic>
        <p:nvPicPr>
          <p:cNvPr id="4" name="Imagen 3" descr="AMSTERDA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66" y="1864752"/>
            <a:ext cx="6804686" cy="455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09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962900"/>
          </a:xfrm>
        </p:spPr>
        <p:txBody>
          <a:bodyPr>
            <a:normAutofit/>
          </a:bodyPr>
          <a:lstStyle/>
          <a:p>
            <a:r>
              <a:rPr lang="es-ES" sz="3600" dirty="0" smtClean="0"/>
              <a:t>JUDERIA </a:t>
            </a:r>
            <a:r>
              <a:rPr lang="es-ES" sz="3600" dirty="0"/>
              <a:t>DE AMSTERDAM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083924"/>
            <a:ext cx="7770813" cy="239776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ES" dirty="0" smtClean="0"/>
              <a:t>Hay unos 4.300 sefardíes antes de la </a:t>
            </a:r>
            <a:r>
              <a:rPr lang="es-ES" dirty="0" err="1" smtClean="0"/>
              <a:t>Shoá</a:t>
            </a:r>
            <a:endParaRPr lang="es-ES" dirty="0" smtClean="0"/>
          </a:p>
          <a:p>
            <a:pPr marL="0" indent="0" algn="ctr">
              <a:buNone/>
            </a:pPr>
            <a:r>
              <a:rPr lang="es-ES" dirty="0" smtClean="0"/>
              <a:t>Holanda es ocupada en 1940 y las deportaciones comienzan en 1942 hacia el campo de tránsito de WESTERBORK, donde se seleccionaba quién permanecía trabajando en Holanda o quién era deportado a </a:t>
            </a:r>
            <a:r>
              <a:rPr lang="es-ES" dirty="0" err="1" smtClean="0"/>
              <a:t>Auschwitz</a:t>
            </a:r>
            <a:r>
              <a:rPr lang="es-ES" dirty="0" smtClean="0"/>
              <a:t> </a:t>
            </a:r>
          </a:p>
          <a:p>
            <a:pPr marL="0" indent="0" algn="ctr">
              <a:buNone/>
            </a:pPr>
            <a:r>
              <a:rPr lang="es-ES" dirty="0" smtClean="0"/>
              <a:t>Las deportaciones se prolongan hasta 1944</a:t>
            </a:r>
            <a:endParaRPr lang="es-ES" dirty="0"/>
          </a:p>
        </p:txBody>
      </p:sp>
      <p:pic>
        <p:nvPicPr>
          <p:cNvPr id="4" name="Imagen 3" descr="amsterdam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3577961"/>
            <a:ext cx="4064000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97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689182"/>
          </a:xfrm>
        </p:spPr>
        <p:txBody>
          <a:bodyPr>
            <a:normAutofit/>
          </a:bodyPr>
          <a:lstStyle/>
          <a:p>
            <a:r>
              <a:rPr lang="es-ES" sz="3600" dirty="0" smtClean="0"/>
              <a:t>JUDERIA </a:t>
            </a:r>
            <a:r>
              <a:rPr lang="es-ES" sz="3600" dirty="0"/>
              <a:t>DE AMSTERDAM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985384"/>
            <a:ext cx="7770813" cy="5140779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 smtClean="0"/>
              <a:t>LOUIS Y FLORA BARCELAY</a:t>
            </a:r>
          </a:p>
          <a:p>
            <a:pPr marL="0" indent="0" algn="ctr">
              <a:buNone/>
            </a:pPr>
            <a:r>
              <a:rPr lang="es-ES" dirty="0" smtClean="0"/>
              <a:t>Asesinados en </a:t>
            </a:r>
            <a:r>
              <a:rPr lang="es-ES" dirty="0" err="1" smtClean="0"/>
              <a:t>Auschwitz</a:t>
            </a:r>
            <a:r>
              <a:rPr lang="es-ES" dirty="0" smtClean="0"/>
              <a:t> en Mayo de 1942 a los pocos meses de su boda</a:t>
            </a:r>
          </a:p>
          <a:p>
            <a:pPr marL="0" indent="0" algn="ctr">
              <a:buNone/>
            </a:pPr>
            <a:r>
              <a:rPr lang="es-ES" dirty="0" smtClean="0"/>
              <a:t>Hasta 2016, la familia sólo conserva esta foto de la pareja </a:t>
            </a:r>
          </a:p>
        </p:txBody>
      </p:sp>
      <p:pic>
        <p:nvPicPr>
          <p:cNvPr id="4" name="Imagen 3" descr="Bercel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891" y="3263776"/>
            <a:ext cx="4576105" cy="301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78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754874"/>
          </a:xfrm>
        </p:spPr>
        <p:txBody>
          <a:bodyPr>
            <a:normAutofit/>
          </a:bodyPr>
          <a:lstStyle/>
          <a:p>
            <a:r>
              <a:rPr lang="es-ES" sz="3600" dirty="0" smtClean="0"/>
              <a:t>JUDERIA </a:t>
            </a:r>
            <a:r>
              <a:rPr lang="es-ES" sz="3600" dirty="0"/>
              <a:t>DE AMSTERDAM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ES" dirty="0" smtClean="0"/>
              <a:t>En 2016, el dueño de una tienda hizo llegar a la familia </a:t>
            </a:r>
            <a:r>
              <a:rPr lang="es-ES" dirty="0" err="1" smtClean="0"/>
              <a:t>Barcelay</a:t>
            </a:r>
            <a:r>
              <a:rPr lang="es-ES" dirty="0" smtClean="0"/>
              <a:t> el LIBRO DE BODAS de Louis y Flora. </a:t>
            </a:r>
          </a:p>
          <a:p>
            <a:pPr marL="0" indent="0" algn="ctr">
              <a:buNone/>
            </a:pPr>
            <a:r>
              <a:rPr lang="es-ES" dirty="0" smtClean="0"/>
              <a:t>Louis fue dado por muerto a los 6 años de terminar la guerra</a:t>
            </a:r>
          </a:p>
          <a:p>
            <a:pPr marL="0" indent="0" algn="ctr">
              <a:buNone/>
            </a:pPr>
            <a:r>
              <a:rPr lang="es-ES" dirty="0" smtClean="0"/>
              <a:t>No hay ningún dato sobre Flora</a:t>
            </a:r>
          </a:p>
          <a:p>
            <a:pPr marL="0" indent="0" algn="ctr">
              <a:buNone/>
            </a:pPr>
            <a:r>
              <a:rPr lang="es-ES" dirty="0" smtClean="0"/>
              <a:t>Su sobrina recogió el libro, un ejemplar de bolsillo, y recordó a su padre, hermano de Louis, fallecido pocos años antes y que siempre tuvo la esperanza de que alguno de ellos hubiera sobrevivido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80424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787720"/>
          </a:xfrm>
        </p:spPr>
        <p:txBody>
          <a:bodyPr>
            <a:normAutofit/>
          </a:bodyPr>
          <a:lstStyle/>
          <a:p>
            <a:r>
              <a:rPr lang="es-ES" sz="3600" dirty="0" smtClean="0"/>
              <a:t>JUDERIA </a:t>
            </a:r>
            <a:r>
              <a:rPr lang="es-ES" sz="3600" dirty="0"/>
              <a:t>DE </a:t>
            </a:r>
            <a:r>
              <a:rPr lang="es-ES" sz="3600" dirty="0" smtClean="0"/>
              <a:t>SARAJEVO</a:t>
            </a:r>
            <a:endParaRPr lang="es-E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094871"/>
            <a:ext cx="7770813" cy="2170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ES" sz="2000" dirty="0" smtClean="0"/>
              <a:t>Los sefardíes que llegan durante el XV y XVI son invitados por el Imperio Otomano, que veía en ellos una fuente de prosperidad económica y cultural</a:t>
            </a:r>
          </a:p>
          <a:p>
            <a:pPr marL="0" indent="0" algn="ctr">
              <a:buNone/>
            </a:pPr>
            <a:r>
              <a:rPr lang="es-ES" sz="2000" dirty="0" smtClean="0"/>
              <a:t>Es una de las comunidades sefardíes más próspera y numerosa, con unos 10.000 habitantes en 1940 </a:t>
            </a:r>
          </a:p>
          <a:p>
            <a:pPr marL="0" indent="0" algn="ctr">
              <a:buNone/>
            </a:pPr>
            <a:r>
              <a:rPr lang="es-ES" sz="2000" dirty="0" smtClean="0"/>
              <a:t>IL KAL GRANDE </a:t>
            </a:r>
            <a:endParaRPr lang="es-ES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082" y="3443872"/>
            <a:ext cx="4664847" cy="296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54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789144"/>
          </a:xfrm>
        </p:spPr>
        <p:txBody>
          <a:bodyPr>
            <a:normAutofit/>
          </a:bodyPr>
          <a:lstStyle/>
          <a:p>
            <a:r>
              <a:rPr lang="es-ES" sz="3600" dirty="0" smtClean="0"/>
              <a:t>JUDERÍA DE SARAJEVO</a:t>
            </a:r>
            <a:endParaRPr lang="es-E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047750"/>
            <a:ext cx="7770813" cy="223308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s-ES" dirty="0" smtClean="0"/>
              <a:t>El 5 de Abril de 1941, Italia y Alemania ocupan la ciudad ayudados por la </a:t>
            </a:r>
            <a:r>
              <a:rPr lang="es-ES" dirty="0" err="1" smtClean="0"/>
              <a:t>Ustasha</a:t>
            </a:r>
            <a:r>
              <a:rPr lang="es-ES" dirty="0"/>
              <a:t> </a:t>
            </a:r>
            <a:r>
              <a:rPr lang="es-ES" dirty="0" smtClean="0"/>
              <a:t>de Ante </a:t>
            </a:r>
            <a:r>
              <a:rPr lang="es-ES" dirty="0" err="1" smtClean="0"/>
              <a:t>Pavelic</a:t>
            </a:r>
            <a:r>
              <a:rPr lang="es-ES" dirty="0" smtClean="0"/>
              <a:t> </a:t>
            </a:r>
          </a:p>
          <a:p>
            <a:pPr marL="0" indent="0" algn="ctr">
              <a:buNone/>
            </a:pPr>
            <a:r>
              <a:rPr lang="es-ES" dirty="0" smtClean="0"/>
              <a:t>Sarajevo pasa a formar parte del Estado Independiente de Croacia</a:t>
            </a:r>
          </a:p>
          <a:p>
            <a:pPr marL="0" indent="0" algn="ctr">
              <a:buNone/>
            </a:pPr>
            <a:r>
              <a:rPr lang="es-ES" dirty="0" smtClean="0"/>
              <a:t>Una de las primeras acciones fue la quema de </a:t>
            </a:r>
            <a:r>
              <a:rPr lang="es-ES" dirty="0" err="1" smtClean="0"/>
              <a:t>Il</a:t>
            </a:r>
            <a:r>
              <a:rPr lang="es-ES" dirty="0" smtClean="0"/>
              <a:t> </a:t>
            </a:r>
            <a:r>
              <a:rPr lang="es-ES" dirty="0" err="1" smtClean="0"/>
              <a:t>kal</a:t>
            </a:r>
            <a:r>
              <a:rPr lang="es-ES" dirty="0" smtClean="0"/>
              <a:t> Grande y de otras siete sinagogas con la colaboración de numerosos bosnios</a:t>
            </a:r>
          </a:p>
          <a:p>
            <a:pPr marL="0" indent="0" algn="ctr">
              <a:buNone/>
            </a:pPr>
            <a:r>
              <a:rPr lang="es-ES" dirty="0"/>
              <a:t>Las deportaciones a campos croatas comienzan poco después 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Imagen 3" descr="il kal grande 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9" y="3725333"/>
            <a:ext cx="4064303" cy="2667000"/>
          </a:xfrm>
          <a:prstGeom prst="rect">
            <a:avLst/>
          </a:prstGeom>
        </p:spPr>
      </p:pic>
      <p:pic>
        <p:nvPicPr>
          <p:cNvPr id="5" name="Imagen 4" descr="il kal grande 194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816" y="3402000"/>
            <a:ext cx="1953684" cy="299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54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757394"/>
          </a:xfrm>
        </p:spPr>
        <p:txBody>
          <a:bodyPr>
            <a:normAutofit/>
          </a:bodyPr>
          <a:lstStyle/>
          <a:p>
            <a:r>
              <a:rPr lang="es-ES" sz="3600" dirty="0" smtClean="0"/>
              <a:t>JUDERÍA DE SARAJEVO</a:t>
            </a:r>
            <a:endParaRPr lang="es-E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090083"/>
            <a:ext cx="7770813" cy="5036080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                        LA HAGADÁ DE SARAJEVO</a:t>
            </a:r>
            <a:endParaRPr lang="es-ES" dirty="0"/>
          </a:p>
        </p:txBody>
      </p:sp>
      <p:pic>
        <p:nvPicPr>
          <p:cNvPr id="7" name="Imagen 6" descr="5KWKYlVjQ+eUdzhNSDXWBQ_thumb_7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16" y="1843799"/>
            <a:ext cx="8741833" cy="416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83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767977"/>
          </a:xfrm>
        </p:spPr>
        <p:txBody>
          <a:bodyPr>
            <a:normAutofit/>
          </a:bodyPr>
          <a:lstStyle/>
          <a:p>
            <a:r>
              <a:rPr lang="es-ES" sz="3600" dirty="0" smtClean="0"/>
              <a:t>JUDERÍA DE SARAJEVO</a:t>
            </a:r>
            <a:endParaRPr lang="es-E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984250"/>
            <a:ext cx="7770813" cy="239183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ES" dirty="0" smtClean="0"/>
              <a:t>Escrita en Barcelona en 1350 sobre pergamino, con tintes de colores y decorada con cobre y oro</a:t>
            </a:r>
          </a:p>
          <a:p>
            <a:pPr marL="0" indent="0" algn="ctr">
              <a:buNone/>
            </a:pPr>
            <a:r>
              <a:rPr lang="es-ES" dirty="0" smtClean="0"/>
              <a:t>Algunas de sus páginas están manchadas con vino por su uso durante la cena de la Pascua</a:t>
            </a:r>
          </a:p>
          <a:p>
            <a:pPr marL="0" indent="0" algn="ctr">
              <a:buNone/>
            </a:pPr>
            <a:r>
              <a:rPr lang="es-ES" dirty="0" smtClean="0"/>
              <a:t>Es una de las obras más importantes de la cultura sefardí, y está considerada como una de las señas de identidad de los sefardíes bosnios </a:t>
            </a:r>
            <a:endParaRPr lang="es-ES" dirty="0"/>
          </a:p>
        </p:txBody>
      </p:sp>
      <p:pic>
        <p:nvPicPr>
          <p:cNvPr id="4" name="Imagen 3" descr="Sarajevo-HaggadahMaror-1024x6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33" y="3451488"/>
            <a:ext cx="4688417" cy="293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42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619810"/>
          </a:xfrm>
        </p:spPr>
        <p:txBody>
          <a:bodyPr>
            <a:normAutofit fontScale="90000"/>
          </a:bodyPr>
          <a:lstStyle/>
          <a:p>
            <a:r>
              <a:rPr lang="es-ES" sz="3600" dirty="0" smtClean="0"/>
              <a:t>JUDERÍA DE SARAJEVO</a:t>
            </a:r>
            <a:endParaRPr lang="es-E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740834"/>
            <a:ext cx="7770813" cy="379941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ES" dirty="0" smtClean="0"/>
              <a:t>En 1942 el General nazi </a:t>
            </a:r>
            <a:r>
              <a:rPr lang="es-ES" dirty="0" err="1" smtClean="0"/>
              <a:t>Fortner</a:t>
            </a:r>
            <a:r>
              <a:rPr lang="es-ES" dirty="0" smtClean="0"/>
              <a:t> planea visitar el Museo Nacional de Bosnia-Herzegovina y requisar las piezas más valiosas para Alfred </a:t>
            </a:r>
            <a:r>
              <a:rPr lang="es-ES" dirty="0" err="1" smtClean="0"/>
              <a:t>Rosemberg</a:t>
            </a:r>
            <a:r>
              <a:rPr lang="es-ES" dirty="0" smtClean="0"/>
              <a:t>, Reich </a:t>
            </a:r>
            <a:r>
              <a:rPr lang="es-ES" dirty="0" err="1" smtClean="0"/>
              <a:t>Minister</a:t>
            </a:r>
            <a:r>
              <a:rPr lang="es-ES" dirty="0" smtClean="0"/>
              <a:t> para el Este. Una de ellas era la </a:t>
            </a:r>
            <a:r>
              <a:rPr lang="es-ES" dirty="0" err="1" smtClean="0"/>
              <a:t>Hagadá</a:t>
            </a:r>
            <a:r>
              <a:rPr lang="es-ES" dirty="0" smtClean="0"/>
              <a:t>.</a:t>
            </a:r>
          </a:p>
          <a:p>
            <a:pPr marL="0" indent="0" algn="ctr">
              <a:buNone/>
            </a:pPr>
            <a:r>
              <a:rPr lang="es-ES" dirty="0" smtClean="0"/>
              <a:t>La idea era crear los llamados “estudios judaicos sin judíos”</a:t>
            </a:r>
          </a:p>
          <a:p>
            <a:pPr marL="0" indent="0" algn="ctr">
              <a:buNone/>
            </a:pPr>
            <a:r>
              <a:rPr lang="es-ES" dirty="0" smtClean="0"/>
              <a:t>El Librero Jefe, el musulmán bosnio </a:t>
            </a:r>
            <a:r>
              <a:rPr lang="es-ES" dirty="0" err="1" smtClean="0"/>
              <a:t>Dervis</a:t>
            </a:r>
            <a:r>
              <a:rPr lang="es-ES" dirty="0" smtClean="0"/>
              <a:t> </a:t>
            </a:r>
            <a:r>
              <a:rPr lang="es-ES" dirty="0" err="1" smtClean="0"/>
              <a:t>Korkut</a:t>
            </a:r>
            <a:r>
              <a:rPr lang="es-ES" dirty="0"/>
              <a:t> </a:t>
            </a:r>
            <a:r>
              <a:rPr lang="es-ES" dirty="0" smtClean="0"/>
              <a:t>oculta la </a:t>
            </a:r>
            <a:r>
              <a:rPr lang="es-ES" dirty="0" err="1" smtClean="0"/>
              <a:t>Hagadá</a:t>
            </a:r>
            <a:r>
              <a:rPr lang="es-ES" dirty="0" smtClean="0"/>
              <a:t> en su traje y la baja a los cimientos del edificio, a una caja con código.</a:t>
            </a:r>
          </a:p>
          <a:p>
            <a:pPr marL="0" indent="0" algn="ctr">
              <a:buNone/>
            </a:pPr>
            <a:r>
              <a:rPr lang="es-ES" dirty="0" smtClean="0"/>
              <a:t>Convence al General de que ya la ha entregado a un soldado</a:t>
            </a:r>
          </a:p>
          <a:p>
            <a:pPr marL="0" indent="0" algn="ctr">
              <a:buNone/>
            </a:pPr>
            <a:r>
              <a:rPr lang="es-ES" dirty="0" smtClean="0"/>
              <a:t>Poco tiempo después, escondió el libro en una mezquita con la ayuda de un Imán amigo, camuflándolo entre ediciones del Corán hasta el final de la guerra, cuando </a:t>
            </a:r>
            <a:r>
              <a:rPr lang="es-ES" dirty="0" err="1" smtClean="0"/>
              <a:t>Korkut</a:t>
            </a:r>
            <a:r>
              <a:rPr lang="es-ES" dirty="0" smtClean="0"/>
              <a:t> la devuelve al Museo Nacional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666" y="4379384"/>
            <a:ext cx="31750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56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831477"/>
          </a:xfrm>
        </p:spPr>
        <p:txBody>
          <a:bodyPr/>
          <a:lstStyle/>
          <a:p>
            <a:r>
              <a:rPr lang="es-ES" dirty="0" smtClean="0"/>
              <a:t>LOS SEFARDÍES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153584"/>
            <a:ext cx="7770813" cy="26140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dirty="0" smtClean="0"/>
              <a:t>UNA DE SUS SEÑAS DE IDENTIDAD ES EL USO DEL JUDEZMO O JUDEO ESPAÑOL, MEZCLA DE NUESTRO IDIOMA DEL XV CON HEBREO, ENRIQUECIDO CON NUMEROSOS TÉRMINOS DEL TURCO, GRIEGO O IDIOMAS BALCÁNICOS. </a:t>
            </a:r>
          </a:p>
        </p:txBody>
      </p:sp>
      <p:pic>
        <p:nvPicPr>
          <p:cNvPr id="4" name="Imagen 3" descr="Foto 10-1-18 10 43 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750" y="3767668"/>
            <a:ext cx="4413250" cy="277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98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535144"/>
          </a:xfrm>
        </p:spPr>
        <p:txBody>
          <a:bodyPr>
            <a:normAutofit fontScale="90000"/>
          </a:bodyPr>
          <a:lstStyle/>
          <a:p>
            <a:r>
              <a:rPr lang="es-ES" sz="3600" dirty="0" smtClean="0"/>
              <a:t>JUDERIA DE MONASTIR</a:t>
            </a:r>
            <a:endParaRPr lang="es-E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656169"/>
            <a:ext cx="3506985" cy="594927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ES" dirty="0" smtClean="0"/>
              <a:t>Antes de la guerra, el pueblo de </a:t>
            </a:r>
            <a:r>
              <a:rPr lang="es-ES" dirty="0" err="1" smtClean="0"/>
              <a:t>Monastir</a:t>
            </a:r>
            <a:r>
              <a:rPr lang="es-ES" dirty="0" smtClean="0"/>
              <a:t> pertenecía a Bulgaria y acogía a una importante comunidad sefardí. </a:t>
            </a:r>
          </a:p>
          <a:p>
            <a:pPr marL="0" indent="0" algn="ctr">
              <a:buNone/>
            </a:pPr>
            <a:r>
              <a:rPr lang="es-ES" dirty="0" smtClean="0"/>
              <a:t>Entre 1941 y 1942 comienzan las acciones encaminadas a la destrucción de la presencia judía: panfletos antisemitas, catalogación de propiedades de judíos, estrellas amarillas</a:t>
            </a:r>
            <a:r>
              <a:rPr lang="mr-IN" dirty="0" smtClean="0"/>
              <a:t>…</a:t>
            </a:r>
            <a:endParaRPr lang="es-ES_tradnl" dirty="0" smtClean="0"/>
          </a:p>
          <a:p>
            <a:pPr marL="0" indent="0" algn="ctr">
              <a:buNone/>
            </a:pPr>
            <a:r>
              <a:rPr lang="es-ES_tradnl" dirty="0" smtClean="0"/>
              <a:t>En Febrero de 1943, </a:t>
            </a:r>
            <a:r>
              <a:rPr lang="es-ES_tradnl" dirty="0" err="1" smtClean="0"/>
              <a:t>Eichmann</a:t>
            </a:r>
            <a:r>
              <a:rPr lang="es-ES_tradnl" dirty="0" smtClean="0"/>
              <a:t> firma un acuerdo con el gobierno búlgaro por el que los sefardíes pierden su nacionalidad (que poseía sólo una minoría) y sus propiedades</a:t>
            </a:r>
          </a:p>
          <a:p>
            <a:pPr marL="0" indent="0" algn="ctr">
              <a:buNone/>
            </a:pPr>
            <a:r>
              <a:rPr lang="es-ES_tradnl" dirty="0" err="1" smtClean="0"/>
              <a:t>Kiril</a:t>
            </a:r>
            <a:r>
              <a:rPr lang="es-ES_tradnl" dirty="0" smtClean="0"/>
              <a:t> </a:t>
            </a:r>
            <a:r>
              <a:rPr lang="es-ES_tradnl" dirty="0" err="1" smtClean="0"/>
              <a:t>Stoimenov</a:t>
            </a:r>
            <a:r>
              <a:rPr lang="es-ES_tradnl" dirty="0" smtClean="0"/>
              <a:t>, Comisariado búlgaro del Reich, comienza las deportaciones a la fábrica de tabaco MONOPOL, convertida en el primer centro de detención</a:t>
            </a:r>
          </a:p>
          <a:p>
            <a:pPr marL="0" indent="0">
              <a:buNone/>
            </a:pPr>
            <a:endParaRPr lang="es-ES_tradnl" dirty="0" smtClean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Imagen 3" descr="monopol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041" y="2143323"/>
            <a:ext cx="4150816" cy="286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86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588060"/>
          </a:xfrm>
        </p:spPr>
        <p:txBody>
          <a:bodyPr>
            <a:normAutofit fontScale="90000"/>
          </a:bodyPr>
          <a:lstStyle/>
          <a:p>
            <a:r>
              <a:rPr lang="es-ES" sz="3600" dirty="0" smtClean="0"/>
              <a:t>JUDERÍA DE MONASTIR</a:t>
            </a:r>
            <a:endParaRPr lang="es-E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783167"/>
            <a:ext cx="7770813" cy="165100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s-ES" dirty="0" smtClean="0"/>
              <a:t>En MONOPOL concentraron a más de 7.000 personas sin acceso a medidas de higiene o sanidad. </a:t>
            </a:r>
          </a:p>
          <a:p>
            <a:pPr marL="0" indent="0" algn="ctr">
              <a:buNone/>
            </a:pPr>
            <a:r>
              <a:rPr lang="es-ES" dirty="0" smtClean="0"/>
              <a:t>Al mes, fueron trasladados a TREBLINKA en tres transportes durante el mes de Marzo, donde fueron asesinados al poco de llegar. </a:t>
            </a:r>
            <a:endParaRPr lang="es-ES" dirty="0"/>
          </a:p>
        </p:txBody>
      </p:sp>
      <p:pic>
        <p:nvPicPr>
          <p:cNvPr id="4" name="Imagen 3" descr="Monopo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" y="3704167"/>
            <a:ext cx="4212040" cy="2908584"/>
          </a:xfrm>
          <a:prstGeom prst="rect">
            <a:avLst/>
          </a:prstGeom>
        </p:spPr>
      </p:pic>
      <p:pic>
        <p:nvPicPr>
          <p:cNvPr id="5" name="Imagen 4" descr="Monopol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834" y="2588155"/>
            <a:ext cx="4341548" cy="299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75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704477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JUDERÍA DE MONASTIR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026583"/>
            <a:ext cx="3113617" cy="509958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ES" dirty="0" smtClean="0"/>
              <a:t>EL ABRIGO DE MOSHE SHAMÍ</a:t>
            </a:r>
          </a:p>
          <a:p>
            <a:pPr marL="0" indent="0" algn="ctr">
              <a:buNone/>
            </a:pPr>
            <a:r>
              <a:rPr lang="es-ES" dirty="0" smtClean="0"/>
              <a:t>La familia </a:t>
            </a:r>
            <a:r>
              <a:rPr lang="es-ES" dirty="0" err="1" smtClean="0"/>
              <a:t>Shamí</a:t>
            </a:r>
            <a:r>
              <a:rPr lang="es-ES" dirty="0" smtClean="0"/>
              <a:t> la formaban </a:t>
            </a:r>
            <a:r>
              <a:rPr lang="es-ES" dirty="0" err="1" smtClean="0"/>
              <a:t>Moshe</a:t>
            </a:r>
            <a:r>
              <a:rPr lang="es-ES" dirty="0" smtClean="0"/>
              <a:t> y Sara con sus hijos </a:t>
            </a:r>
            <a:r>
              <a:rPr lang="es-ES" dirty="0" err="1" smtClean="0"/>
              <a:t>Shabtai</a:t>
            </a:r>
            <a:r>
              <a:rPr lang="es-ES" dirty="0" smtClean="0"/>
              <a:t>, </a:t>
            </a:r>
            <a:r>
              <a:rPr lang="es-ES" dirty="0" err="1" smtClean="0"/>
              <a:t>Allegra</a:t>
            </a:r>
            <a:r>
              <a:rPr lang="es-ES" dirty="0" smtClean="0"/>
              <a:t>, Abraham y </a:t>
            </a:r>
            <a:r>
              <a:rPr lang="es-ES" dirty="0" err="1" smtClean="0"/>
              <a:t>Iosef</a:t>
            </a:r>
            <a:r>
              <a:rPr lang="es-ES" dirty="0" smtClean="0"/>
              <a:t>. </a:t>
            </a:r>
          </a:p>
          <a:p>
            <a:pPr marL="0" indent="0" algn="ctr">
              <a:buNone/>
            </a:pPr>
            <a:r>
              <a:rPr lang="es-ES" dirty="0" smtClean="0"/>
              <a:t>Regentaban una tienda de ropa. </a:t>
            </a:r>
          </a:p>
          <a:p>
            <a:pPr marL="0" indent="0" algn="ctr">
              <a:buNone/>
            </a:pPr>
            <a:r>
              <a:rPr lang="es-ES" dirty="0" smtClean="0"/>
              <a:t>En el invierno de 1943, </a:t>
            </a:r>
            <a:r>
              <a:rPr lang="es-ES" dirty="0" err="1" smtClean="0"/>
              <a:t>Moshe</a:t>
            </a:r>
            <a:r>
              <a:rPr lang="es-ES" dirty="0" smtClean="0"/>
              <a:t> confeccionó un abrigo que no se pudo quedar porque los judíos no podían tener propiedades, por lo que se lo dejó a un vecino. </a:t>
            </a:r>
          </a:p>
        </p:txBody>
      </p:sp>
      <p:pic>
        <p:nvPicPr>
          <p:cNvPr id="4" name="Imagen 3" descr="Moshe Sham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583" y="1185332"/>
            <a:ext cx="3275623" cy="506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81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662144"/>
          </a:xfrm>
        </p:spPr>
        <p:txBody>
          <a:bodyPr>
            <a:normAutofit fontScale="90000"/>
          </a:bodyPr>
          <a:lstStyle/>
          <a:p>
            <a:pPr algn="l"/>
            <a:r>
              <a:rPr lang="es-ES" dirty="0" smtClean="0"/>
              <a:t>	</a:t>
            </a:r>
            <a:r>
              <a:rPr lang="es-ES" sz="4000" dirty="0" smtClean="0"/>
              <a:t>JUDERÍA </a:t>
            </a:r>
            <a:r>
              <a:rPr lang="es-ES" sz="4000" dirty="0"/>
              <a:t>DE MONASTIR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1" y="1149090"/>
            <a:ext cx="3849664" cy="53321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dirty="0" smtClean="0"/>
              <a:t>Al acabar la guerra, </a:t>
            </a:r>
            <a:r>
              <a:rPr lang="es-ES" dirty="0" err="1" smtClean="0"/>
              <a:t>Allegra</a:t>
            </a:r>
            <a:r>
              <a:rPr lang="es-ES" dirty="0" smtClean="0"/>
              <a:t>, la única superviviente de la familia, regresó a </a:t>
            </a:r>
            <a:r>
              <a:rPr lang="es-ES" dirty="0" err="1" smtClean="0"/>
              <a:t>Monastir</a:t>
            </a:r>
            <a:r>
              <a:rPr lang="es-ES" dirty="0" smtClean="0"/>
              <a:t> en Julio de 1945. </a:t>
            </a:r>
          </a:p>
          <a:p>
            <a:pPr marL="0" indent="0" algn="ctr">
              <a:buNone/>
            </a:pPr>
            <a:r>
              <a:rPr lang="es-ES" dirty="0" smtClean="0"/>
              <a:t>De sus seres queridos, sólo pudo rescatar el abrigo de su padre, que había conservado el vecino. </a:t>
            </a:r>
          </a:p>
          <a:p>
            <a:pPr marL="0" indent="0" algn="ctr">
              <a:buNone/>
            </a:pPr>
            <a:r>
              <a:rPr lang="es-ES" dirty="0" err="1" smtClean="0"/>
              <a:t>Allegra</a:t>
            </a:r>
            <a:r>
              <a:rPr lang="es-ES" dirty="0" smtClean="0"/>
              <a:t> permaneció en </a:t>
            </a:r>
            <a:r>
              <a:rPr lang="es-ES" dirty="0" err="1" smtClean="0"/>
              <a:t>Monastir</a:t>
            </a:r>
            <a:r>
              <a:rPr lang="es-ES" dirty="0" smtClean="0"/>
              <a:t> hasta 1948, año en el que hizo </a:t>
            </a:r>
            <a:r>
              <a:rPr lang="es-ES" dirty="0" err="1" smtClean="0"/>
              <a:t>aliá</a:t>
            </a:r>
            <a:r>
              <a:rPr lang="es-ES" dirty="0" smtClean="0"/>
              <a:t> con su marido. </a:t>
            </a:r>
            <a:endParaRPr lang="es-ES" dirty="0"/>
          </a:p>
        </p:txBody>
      </p:sp>
      <p:pic>
        <p:nvPicPr>
          <p:cNvPr id="4" name="Imagen 3" descr="Iosef Sham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370" y="1229729"/>
            <a:ext cx="3389504" cy="448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9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1064310"/>
          </a:xfrm>
        </p:spPr>
        <p:txBody>
          <a:bodyPr>
            <a:normAutofit fontScale="90000"/>
          </a:bodyPr>
          <a:lstStyle/>
          <a:p>
            <a:r>
              <a:rPr lang="es-ES" sz="3200" dirty="0" smtClean="0"/>
              <a:t>JUDERÍA DE SALÓNICA</a:t>
            </a:r>
            <a:br>
              <a:rPr lang="es-ES" sz="3200" dirty="0" smtClean="0"/>
            </a:br>
            <a:r>
              <a:rPr lang="es-ES" sz="3200" dirty="0" smtClean="0"/>
              <a:t>CIUDAD MADRE DE ISRAEL</a:t>
            </a:r>
            <a:endParaRPr lang="es-ES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185334"/>
            <a:ext cx="7770813" cy="2645833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 smtClean="0"/>
              <a:t>Es la ciudad más importante de la Diáspora Sefardí </a:t>
            </a:r>
          </a:p>
          <a:p>
            <a:pPr marL="0" indent="0" algn="ctr">
              <a:buNone/>
            </a:pPr>
            <a:r>
              <a:rPr lang="es-ES" dirty="0" smtClean="0"/>
              <a:t>Antes de la </a:t>
            </a:r>
            <a:r>
              <a:rPr lang="es-ES" dirty="0" err="1" smtClean="0"/>
              <a:t>Shoá</a:t>
            </a:r>
            <a:r>
              <a:rPr lang="es-ES" dirty="0" smtClean="0"/>
              <a:t> contaba con 4 </a:t>
            </a:r>
            <a:r>
              <a:rPr lang="es-ES" dirty="0" err="1" smtClean="0"/>
              <a:t>shojetim</a:t>
            </a:r>
            <a:r>
              <a:rPr lang="es-ES" dirty="0" smtClean="0"/>
              <a:t>, 4 </a:t>
            </a:r>
            <a:r>
              <a:rPr lang="es-ES" dirty="0" err="1" smtClean="0"/>
              <a:t>yeshivot</a:t>
            </a:r>
            <a:r>
              <a:rPr lang="es-ES" dirty="0" smtClean="0"/>
              <a:t>, 4 </a:t>
            </a:r>
            <a:r>
              <a:rPr lang="es-ES" dirty="0" err="1" smtClean="0"/>
              <a:t>soferim</a:t>
            </a:r>
            <a:r>
              <a:rPr lang="es-ES" dirty="0" smtClean="0"/>
              <a:t>, 20 rabinos </a:t>
            </a:r>
          </a:p>
          <a:p>
            <a:pPr marL="0" indent="0" algn="ctr">
              <a:buNone/>
            </a:pPr>
            <a:r>
              <a:rPr lang="es-ES" dirty="0" smtClean="0"/>
              <a:t>Su población judía se estima en unas 56.000 personas 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Imagen 3" descr="BODA AMARILL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99" y="3342216"/>
            <a:ext cx="3346451" cy="2543303"/>
          </a:xfrm>
          <a:prstGeom prst="rect">
            <a:avLst/>
          </a:prstGeom>
        </p:spPr>
      </p:pic>
      <p:pic>
        <p:nvPicPr>
          <p:cNvPr id="5" name="Imagen 4" descr="Jews_of_Salonika-19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233" y="3547534"/>
            <a:ext cx="3992880" cy="300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43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947894"/>
          </a:xfrm>
        </p:spPr>
        <p:txBody>
          <a:bodyPr>
            <a:normAutofit/>
          </a:bodyPr>
          <a:lstStyle/>
          <a:p>
            <a:r>
              <a:rPr lang="es-ES" sz="2800" dirty="0" smtClean="0"/>
              <a:t>JUDERÍA </a:t>
            </a:r>
            <a:r>
              <a:rPr lang="es-ES" sz="2800" dirty="0"/>
              <a:t>DE SALÓNICA</a:t>
            </a:r>
            <a:br>
              <a:rPr lang="es-ES" sz="2800" dirty="0"/>
            </a:br>
            <a:r>
              <a:rPr lang="es-ES" sz="2800" dirty="0"/>
              <a:t>CIUDAD MADRE DE ISRAEL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280584"/>
            <a:ext cx="7770813" cy="20955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ES" dirty="0" smtClean="0"/>
              <a:t>En sus 7 colegios de la Alliance </a:t>
            </a:r>
            <a:r>
              <a:rPr lang="es-ES" dirty="0" err="1" smtClean="0"/>
              <a:t>Israelite</a:t>
            </a:r>
            <a:r>
              <a:rPr lang="es-ES" dirty="0" smtClean="0"/>
              <a:t> </a:t>
            </a:r>
            <a:r>
              <a:rPr lang="es-ES" dirty="0" err="1" smtClean="0"/>
              <a:t>Universelle</a:t>
            </a:r>
            <a:r>
              <a:rPr lang="es-ES" dirty="0" smtClean="0"/>
              <a:t> se impartía clase a 4.000 alumnos de ambos sexos por parte de 70 maestros cristianos y 52 docentes judíos</a:t>
            </a:r>
          </a:p>
          <a:p>
            <a:pPr marL="0" indent="0" algn="ctr">
              <a:buNone/>
            </a:pPr>
            <a:r>
              <a:rPr lang="es-ES" dirty="0" smtClean="0"/>
              <a:t>Contaba con una importante red de comercios a nivel local y dedicados a la exportación</a:t>
            </a:r>
          </a:p>
          <a:p>
            <a:pPr marL="0" indent="0" algn="ctr">
              <a:buNone/>
            </a:pPr>
            <a:r>
              <a:rPr lang="es-ES" dirty="0" smtClean="0"/>
              <a:t>Tenía periódicos en francés, hebreo y </a:t>
            </a:r>
            <a:r>
              <a:rPr lang="es-ES" dirty="0" err="1" smtClean="0"/>
              <a:t>djudeo</a:t>
            </a:r>
            <a:r>
              <a:rPr lang="es-ES" dirty="0" smtClean="0"/>
              <a:t> español</a:t>
            </a:r>
            <a:endParaRPr lang="es-ES" dirty="0"/>
          </a:p>
        </p:txBody>
      </p:sp>
      <p:pic>
        <p:nvPicPr>
          <p:cNvPr id="4" name="Imagen 3" descr="ALLIANCE SALONICA 19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3609378"/>
            <a:ext cx="4307417" cy="2988271"/>
          </a:xfrm>
          <a:prstGeom prst="rect">
            <a:avLst/>
          </a:prstGeom>
        </p:spPr>
      </p:pic>
      <p:pic>
        <p:nvPicPr>
          <p:cNvPr id="5" name="Imagen 4" descr="EL MENSAJERO DE SALONIC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666" y="3968750"/>
            <a:ext cx="3462419" cy="230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98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873810"/>
          </a:xfrm>
        </p:spPr>
        <p:txBody>
          <a:bodyPr>
            <a:normAutofit fontScale="90000"/>
          </a:bodyPr>
          <a:lstStyle/>
          <a:p>
            <a:r>
              <a:rPr lang="es-ES" sz="3200" dirty="0" smtClean="0"/>
              <a:t>JUDERÍA </a:t>
            </a:r>
            <a:r>
              <a:rPr lang="es-ES" sz="3200" dirty="0"/>
              <a:t>DE SALÓNICA</a:t>
            </a:r>
            <a:br>
              <a:rPr lang="es-ES" sz="3200" dirty="0"/>
            </a:br>
            <a:r>
              <a:rPr lang="es-ES" sz="3200" dirty="0"/>
              <a:t>CIUDAD MADRE DE ISRAEL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138891"/>
            <a:ext cx="3674533" cy="53486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1400" dirty="0" smtClean="0"/>
              <a:t>En 1941 se clausuran las instituciones judías, se impone la obligación de llevar estrellas amarillas y se “devuelven” los bienes de los judíos a los cristianos </a:t>
            </a:r>
          </a:p>
          <a:p>
            <a:pPr marL="0" indent="0" algn="ctr">
              <a:buNone/>
            </a:pPr>
            <a:r>
              <a:rPr lang="es-ES" sz="1400" dirty="0" smtClean="0"/>
              <a:t>El 11 de Julio de 1942, unos 2.000 judíos son condenados a trabajos forzados en el campo de HAIDARI. </a:t>
            </a:r>
          </a:p>
          <a:p>
            <a:pPr marL="0" indent="0" algn="ctr">
              <a:buNone/>
            </a:pPr>
            <a:r>
              <a:rPr lang="es-ES" sz="1400" dirty="0" smtClean="0"/>
              <a:t>Algunos pudieron ser rescatados vendiendo el cementerio judío. </a:t>
            </a:r>
          </a:p>
          <a:p>
            <a:pPr marL="0" indent="0" algn="ctr">
              <a:buNone/>
            </a:pPr>
            <a:r>
              <a:rPr lang="es-ES" sz="1400" dirty="0" smtClean="0"/>
              <a:t>Ese </a:t>
            </a:r>
            <a:r>
              <a:rPr lang="es-ES" sz="1400" dirty="0"/>
              <a:t>11 de </a:t>
            </a:r>
            <a:r>
              <a:rPr lang="es-ES" sz="1400" dirty="0" smtClean="0"/>
              <a:t>Julio </a:t>
            </a:r>
            <a:r>
              <a:rPr lang="es-ES" sz="1400" dirty="0"/>
              <a:t>de 1942 la población judía es agrupada en la Plaza </a:t>
            </a:r>
            <a:r>
              <a:rPr lang="es-ES" sz="1400" dirty="0" err="1"/>
              <a:t>Elefthería</a:t>
            </a:r>
            <a:r>
              <a:rPr lang="es-ES" sz="1400" dirty="0"/>
              <a:t> donde son expuestos al sol haciendo ejercicios durante horas, mientras la población se burla de ellos </a:t>
            </a:r>
          </a:p>
          <a:p>
            <a:pPr marL="0" indent="0" algn="ctr">
              <a:buNone/>
            </a:pPr>
            <a:r>
              <a:rPr lang="es-ES" sz="1400" dirty="0" smtClean="0"/>
              <a:t>Ese día se conoce como el SHABAT NEGRO</a:t>
            </a:r>
          </a:p>
          <a:p>
            <a:pPr marL="0" indent="0" algn="ctr">
              <a:buNone/>
            </a:pPr>
            <a:r>
              <a:rPr lang="es-ES" sz="1400" dirty="0" smtClean="0"/>
              <a:t>En 1943, unos 48.500 judíos empiezan a ser deportados a </a:t>
            </a:r>
            <a:r>
              <a:rPr lang="es-ES" sz="1400" dirty="0" err="1" smtClean="0"/>
              <a:t>Auschwitz</a:t>
            </a:r>
            <a:r>
              <a:rPr lang="es-ES" sz="1400" dirty="0" smtClean="0"/>
              <a:t> y </a:t>
            </a:r>
            <a:r>
              <a:rPr lang="es-ES" sz="1400" dirty="0" err="1" smtClean="0"/>
              <a:t>Treblinka</a:t>
            </a:r>
            <a:r>
              <a:rPr lang="es-ES" sz="1400" dirty="0" smtClean="0"/>
              <a:t> </a:t>
            </a:r>
            <a:endParaRPr lang="es-ES" sz="1400" dirty="0"/>
          </a:p>
        </p:txBody>
      </p:sp>
      <p:pic>
        <p:nvPicPr>
          <p:cNvPr id="5" name="Imagen 4" descr="SALONICA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584" y="1138891"/>
            <a:ext cx="4175760" cy="2657856"/>
          </a:xfrm>
          <a:prstGeom prst="rect">
            <a:avLst/>
          </a:prstGeom>
        </p:spPr>
      </p:pic>
      <p:pic>
        <p:nvPicPr>
          <p:cNvPr id="6" name="Imagen 5" descr="SALONIC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584" y="4021667"/>
            <a:ext cx="4187952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92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06916"/>
            <a:ext cx="7770813" cy="973667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JUDERÍA DE RODAS</a:t>
            </a:r>
            <a:br>
              <a:rPr lang="es-ES" dirty="0" smtClean="0"/>
            </a:b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836083"/>
            <a:ext cx="7770813" cy="2942167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s-ES" dirty="0" smtClean="0"/>
              <a:t>Los sefardíes llegados tras la expulsión gozan de libertad religiosa. </a:t>
            </a:r>
          </a:p>
          <a:p>
            <a:pPr marL="0" indent="0" algn="ctr">
              <a:buNone/>
            </a:pPr>
            <a:r>
              <a:rPr lang="es-ES" dirty="0" smtClean="0"/>
              <a:t>Antes de la </a:t>
            </a:r>
            <a:r>
              <a:rPr lang="es-ES" dirty="0" err="1" smtClean="0"/>
              <a:t>Shoá</a:t>
            </a:r>
            <a:r>
              <a:rPr lang="es-ES" dirty="0"/>
              <a:t> </a:t>
            </a:r>
            <a:r>
              <a:rPr lang="es-ES" dirty="0" smtClean="0"/>
              <a:t>es una importante comunidad </a:t>
            </a:r>
            <a:r>
              <a:rPr lang="es-ES" dirty="0"/>
              <a:t>de unos 4.000 judíos </a:t>
            </a:r>
            <a:r>
              <a:rPr lang="es-ES" dirty="0" smtClean="0"/>
              <a:t>sefardíes, dedicada principalmente al comercio. </a:t>
            </a:r>
          </a:p>
          <a:p>
            <a:pPr marL="0" indent="0" algn="ctr">
              <a:buNone/>
            </a:pPr>
            <a:r>
              <a:rPr lang="es-ES" dirty="0" smtClean="0"/>
              <a:t>Contaba con 6 sinagogas y varias </a:t>
            </a:r>
            <a:r>
              <a:rPr lang="es-ES" dirty="0" err="1" smtClean="0"/>
              <a:t>yeshivot</a:t>
            </a:r>
            <a:r>
              <a:rPr lang="es-ES" dirty="0" smtClean="0"/>
              <a:t>. </a:t>
            </a:r>
          </a:p>
          <a:p>
            <a:pPr marL="0" indent="0" algn="ctr">
              <a:buNone/>
            </a:pPr>
            <a:r>
              <a:rPr lang="es-ES" dirty="0" smtClean="0"/>
              <a:t>La sinagoga más importante y la única en la actualidad es KAHAL SHALOM</a:t>
            </a:r>
            <a:endParaRPr lang="es-ES" dirty="0"/>
          </a:p>
        </p:txBody>
      </p:sp>
      <p:pic>
        <p:nvPicPr>
          <p:cNvPr id="4" name="Imagen 3" descr="Rosi,_Kahal_Shalom_Synagogue,_int.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167" y="3778250"/>
            <a:ext cx="3672417" cy="275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65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820894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JUDERIA DE RODAS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941919"/>
            <a:ext cx="7696200" cy="225848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s-ES" sz="2600" dirty="0" smtClean="0"/>
              <a:t>En 1941 el Estado Heleno, colaboracionista, comienza a aplicar en la isla leyes antisemitas, como la imposición le estrellas amarillas y la expropiación forzosa de bienes judíos </a:t>
            </a:r>
          </a:p>
          <a:p>
            <a:pPr marL="0" indent="0" algn="ctr">
              <a:buNone/>
            </a:pPr>
            <a:r>
              <a:rPr lang="es-ES" sz="2600" dirty="0" smtClean="0"/>
              <a:t>Su presidente, </a:t>
            </a:r>
            <a:r>
              <a:rPr lang="es-ES" sz="2600" dirty="0" err="1" smtClean="0"/>
              <a:t>Vassilis</a:t>
            </a:r>
            <a:r>
              <a:rPr lang="es-ES" sz="2600" dirty="0" smtClean="0"/>
              <a:t> </a:t>
            </a:r>
            <a:r>
              <a:rPr lang="es-ES" sz="2600" dirty="0" err="1" smtClean="0"/>
              <a:t>Simónides</a:t>
            </a:r>
            <a:r>
              <a:rPr lang="es-ES" sz="2600" dirty="0" smtClean="0"/>
              <a:t> y el general de las SS </a:t>
            </a:r>
            <a:r>
              <a:rPr lang="es-ES" sz="2600" dirty="0" err="1" smtClean="0"/>
              <a:t>Rolf</a:t>
            </a:r>
            <a:r>
              <a:rPr lang="es-ES" sz="2600" dirty="0" smtClean="0"/>
              <a:t> </a:t>
            </a:r>
            <a:r>
              <a:rPr lang="es-ES" sz="2600" dirty="0" err="1" smtClean="0"/>
              <a:t>Günter</a:t>
            </a:r>
            <a:r>
              <a:rPr lang="es-ES" sz="2600" dirty="0" smtClean="0"/>
              <a:t> llevan a cabo la solución final en Rodas, que comienza por la creación de un gueto y las esterilizaciones </a:t>
            </a:r>
          </a:p>
          <a:p>
            <a:pPr marL="0" indent="0" algn="ctr">
              <a:buNone/>
            </a:pPr>
            <a:r>
              <a:rPr lang="es-ES" sz="2600" dirty="0" smtClean="0"/>
              <a:t>En 1943, comienza la deportación masiva a </a:t>
            </a:r>
            <a:r>
              <a:rPr lang="es-ES" sz="2600" dirty="0" err="1" smtClean="0"/>
              <a:t>Treblin</a:t>
            </a:r>
            <a:r>
              <a:rPr lang="es-ES" dirty="0" err="1" smtClean="0"/>
              <a:t>ka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3200401"/>
            <a:ext cx="50800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75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693894"/>
          </a:xfrm>
        </p:spPr>
        <p:txBody>
          <a:bodyPr>
            <a:normAutofit/>
          </a:bodyPr>
          <a:lstStyle/>
          <a:p>
            <a:r>
              <a:rPr lang="es-ES" sz="3600" dirty="0" smtClean="0"/>
              <a:t>JUDERÍA DE RODAS </a:t>
            </a:r>
            <a:endParaRPr lang="es-E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994833"/>
            <a:ext cx="3865033" cy="513133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ES" dirty="0" smtClean="0"/>
              <a:t>MAZALTOV BEHAR</a:t>
            </a:r>
          </a:p>
          <a:p>
            <a:pPr marL="0" indent="0" algn="ctr">
              <a:buNone/>
            </a:pPr>
            <a:r>
              <a:rPr lang="es-ES" dirty="0"/>
              <a:t>F</a:t>
            </a:r>
            <a:r>
              <a:rPr lang="es-ES" dirty="0" smtClean="0"/>
              <a:t>ue deportada a </a:t>
            </a:r>
            <a:r>
              <a:rPr lang="es-ES" dirty="0" err="1" smtClean="0"/>
              <a:t>Auschwitz</a:t>
            </a:r>
            <a:r>
              <a:rPr lang="es-ES" dirty="0" smtClean="0"/>
              <a:t> con 17 años y seleccionada para ser sometida a experimentos médicos junto con otras 17 jóvenes por su buena condición física. </a:t>
            </a:r>
          </a:p>
          <a:p>
            <a:pPr marL="0" indent="0" algn="ctr">
              <a:buNone/>
            </a:pPr>
            <a:r>
              <a:rPr lang="es-ES" dirty="0" err="1" smtClean="0"/>
              <a:t>Mazaltov</a:t>
            </a:r>
            <a:r>
              <a:rPr lang="es-ES" dirty="0" smtClean="0"/>
              <a:t> fue sometida a continuas radiaciones y se ordenó su esterilización por parte de </a:t>
            </a:r>
            <a:r>
              <a:rPr lang="es-ES" dirty="0" err="1" smtClean="0"/>
              <a:t>Schuman</a:t>
            </a:r>
            <a:r>
              <a:rPr lang="es-ES" dirty="0" smtClean="0"/>
              <a:t>, médico en </a:t>
            </a:r>
            <a:r>
              <a:rPr lang="es-ES" dirty="0" err="1" smtClean="0"/>
              <a:t>Auschwitz</a:t>
            </a:r>
            <a:r>
              <a:rPr lang="es-ES" dirty="0" smtClean="0"/>
              <a:t>. </a:t>
            </a:r>
          </a:p>
          <a:p>
            <a:pPr marL="0" indent="0" algn="ctr">
              <a:buNone/>
            </a:pPr>
            <a:r>
              <a:rPr lang="es-ES" dirty="0" smtClean="0"/>
              <a:t>Un anciano doctor judío del que sólo recuerda el nombre, Samuel, fue el encargado de operarla, logrando que conservara uno de sus ovarios, lo que le permitió llegar a tener un hijo años después, al que llamó Samuel en recuerdo del médico</a:t>
            </a:r>
            <a:endParaRPr lang="es-ES" dirty="0"/>
          </a:p>
        </p:txBody>
      </p:sp>
      <p:pic>
        <p:nvPicPr>
          <p:cNvPr id="4" name="Imagen 3" descr="MAZALTOV BEH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994833"/>
            <a:ext cx="3323167" cy="498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81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799727"/>
          </a:xfrm>
        </p:spPr>
        <p:txBody>
          <a:bodyPr>
            <a:normAutofit/>
          </a:bodyPr>
          <a:lstStyle/>
          <a:p>
            <a:r>
              <a:rPr lang="es-ES" sz="3600" dirty="0" smtClean="0"/>
              <a:t>DIÁSPORA SEFARDÍ EN EUROPA </a:t>
            </a:r>
            <a:endParaRPr lang="es-E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090083"/>
            <a:ext cx="7770813" cy="836084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SIGLOS XV A XVIII</a:t>
            </a:r>
            <a:endParaRPr lang="es-ES" dirty="0"/>
          </a:p>
        </p:txBody>
      </p:sp>
      <p:pic>
        <p:nvPicPr>
          <p:cNvPr id="4" name="Imagen 3" descr="DIáspor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" y="1701799"/>
            <a:ext cx="9214412" cy="428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10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1011394"/>
          </a:xfrm>
        </p:spPr>
        <p:txBody>
          <a:bodyPr>
            <a:normAutofit/>
          </a:bodyPr>
          <a:lstStyle/>
          <a:p>
            <a:r>
              <a:rPr lang="es-ES" sz="3600" dirty="0" smtClean="0"/>
              <a:t>JUSTOS ENTRE LAS NACIONES </a:t>
            </a:r>
            <a:endParaRPr lang="es-ES" sz="3600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685800" y="1132418"/>
            <a:ext cx="7770813" cy="4993745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s-ES" sz="4300" dirty="0" smtClean="0"/>
              <a:t>REAL DECRETO DEL DIRECTORIO MILITAR DE MIGUEL PRIMO DE RIVERA </a:t>
            </a:r>
          </a:p>
          <a:p>
            <a:pPr marL="0" indent="0" algn="ctr">
              <a:buNone/>
            </a:pPr>
            <a:r>
              <a:rPr lang="es-ES" dirty="0" smtClean="0"/>
              <a:t>20 DE DICIEMBRE DE 1924</a:t>
            </a:r>
          </a:p>
          <a:p>
            <a:pPr marL="0" indent="0" algn="ctr">
              <a:buNone/>
            </a:pPr>
            <a:r>
              <a:rPr lang="es-ES" dirty="0" smtClean="0"/>
              <a:t>“OTORGAMOS LA CIUDADANÍA ESPAÑOLA A LOS ANTIGUOS PROTEGIDOS ESPAÑOLES O DESCENDIENTES DE ÉSTOS, Y EN GENERAL A INDIVIDUOS PERTENECIENTES A FAMILIAS DE ORIGEN ESPAÑOL QUE EN ALGUNA OCASIÓN HAYAN SIDO INSCRITOS EN LOS REGISTROS ESPAÑOLES”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50480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979644"/>
          </a:xfrm>
        </p:spPr>
        <p:txBody>
          <a:bodyPr>
            <a:normAutofit/>
          </a:bodyPr>
          <a:lstStyle/>
          <a:p>
            <a:r>
              <a:rPr lang="es-ES" sz="3200" dirty="0" smtClean="0"/>
              <a:t>JUSTOS ENTRE LAS NACIONES </a:t>
            </a:r>
            <a:endParaRPr lang="es-ES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301750"/>
            <a:ext cx="3716867" cy="4824413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 smtClean="0"/>
              <a:t>ANGEL SANZ BRIZ, Embajador de España en Hungría</a:t>
            </a:r>
          </a:p>
          <a:p>
            <a:pPr marL="0" indent="0" algn="ctr">
              <a:buNone/>
            </a:pPr>
            <a:r>
              <a:rPr lang="es-ES" dirty="0" smtClean="0"/>
              <a:t>Desde el verano de 1944 otorga pasaporte español a 400 familias judías desde la Embajada de Budapest. </a:t>
            </a:r>
          </a:p>
          <a:p>
            <a:pPr marL="0" indent="0" algn="ctr">
              <a:buNone/>
            </a:pPr>
            <a:r>
              <a:rPr lang="es-ES" dirty="0" smtClean="0"/>
              <a:t>En 1966 es nombrado Justo entre las Naciones. 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Imagen 3" descr="sanz bri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617" y="1100668"/>
            <a:ext cx="4103687" cy="53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51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810310"/>
          </a:xfrm>
        </p:spPr>
        <p:txBody>
          <a:bodyPr>
            <a:normAutofit/>
          </a:bodyPr>
          <a:lstStyle/>
          <a:p>
            <a:r>
              <a:rPr lang="es-ES" sz="3200" dirty="0" smtClean="0"/>
              <a:t>JUSTOS ENTRE LAS NACIONES </a:t>
            </a:r>
            <a:endParaRPr lang="es-ES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931334"/>
            <a:ext cx="7770813" cy="2561165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ES" dirty="0" smtClean="0"/>
              <a:t>JOSE RUIZ SANTAELLA Y CARMEN SCHRADER</a:t>
            </a:r>
          </a:p>
          <a:p>
            <a:pPr marL="0" indent="0" algn="ctr">
              <a:buNone/>
            </a:pPr>
            <a:r>
              <a:rPr lang="es-ES" dirty="0" smtClean="0"/>
              <a:t>Agregado en la Embajada de España en Berlín</a:t>
            </a:r>
          </a:p>
          <a:p>
            <a:pPr marL="0" indent="0" algn="ctr">
              <a:buNone/>
            </a:pPr>
            <a:r>
              <a:rPr lang="es-ES" dirty="0" smtClean="0"/>
              <a:t>Su esposa era alemana</a:t>
            </a:r>
          </a:p>
          <a:p>
            <a:pPr marL="0" indent="0" algn="ctr">
              <a:buNone/>
            </a:pPr>
            <a:r>
              <a:rPr lang="es-ES" dirty="0" smtClean="0"/>
              <a:t>Ocultaron a tres mujeres judías en su casa durante un año, pudiéndolas poner a salvo con salvoconductos </a:t>
            </a:r>
          </a:p>
          <a:p>
            <a:pPr marL="0" indent="0" algn="ctr">
              <a:buNone/>
            </a:pPr>
            <a:r>
              <a:rPr lang="es-ES" dirty="0" smtClean="0"/>
              <a:t>Justos entre las Naciones desde 1988</a:t>
            </a:r>
            <a:endParaRPr lang="es-ES" dirty="0"/>
          </a:p>
        </p:txBody>
      </p:sp>
      <p:pic>
        <p:nvPicPr>
          <p:cNvPr id="4" name="Imagen 3" descr="Carmen-Schra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067" y="3789954"/>
            <a:ext cx="3879850" cy="2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77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894977"/>
          </a:xfrm>
        </p:spPr>
        <p:txBody>
          <a:bodyPr>
            <a:normAutofit/>
          </a:bodyPr>
          <a:lstStyle/>
          <a:p>
            <a:r>
              <a:rPr lang="es-ES" sz="3200" dirty="0" smtClean="0"/>
              <a:t>JUSTOS ENTRE LAS NACIONES </a:t>
            </a:r>
            <a:endParaRPr lang="es-ES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1" y="1016001"/>
            <a:ext cx="3071282" cy="52281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dirty="0" smtClean="0"/>
              <a:t>SEBASTIÁN DE ROMERO RADIGALES </a:t>
            </a:r>
          </a:p>
          <a:p>
            <a:pPr marL="0" indent="0" algn="ctr">
              <a:buNone/>
            </a:pPr>
            <a:r>
              <a:rPr lang="es-ES" dirty="0" smtClean="0"/>
              <a:t>Cónsul General de España en Atenas </a:t>
            </a:r>
          </a:p>
          <a:p>
            <a:pPr marL="0" indent="0" algn="ctr">
              <a:buNone/>
            </a:pPr>
            <a:r>
              <a:rPr lang="es-ES" dirty="0" smtClean="0"/>
              <a:t>En 1943 salvó a 650 judíos de Salónica detenidos en </a:t>
            </a:r>
            <a:r>
              <a:rPr lang="es-ES" dirty="0" err="1" smtClean="0"/>
              <a:t>Hadiari</a:t>
            </a:r>
            <a:r>
              <a:rPr lang="es-ES" dirty="0" smtClean="0"/>
              <a:t> y </a:t>
            </a:r>
            <a:r>
              <a:rPr lang="es-ES" dirty="0" err="1" smtClean="0"/>
              <a:t>Auschwitz</a:t>
            </a:r>
            <a:r>
              <a:rPr lang="es-ES" dirty="0" smtClean="0"/>
              <a:t>, otorgándoles pasaporte español. </a:t>
            </a:r>
          </a:p>
          <a:p>
            <a:pPr marL="0" indent="0" algn="ctr">
              <a:buNone/>
            </a:pPr>
            <a:r>
              <a:rPr lang="es-ES" dirty="0" smtClean="0"/>
              <a:t>Declarado Justo entre las Naciones en 2014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Imagen 3" descr="romero radigales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937" y="1604315"/>
            <a:ext cx="4456886" cy="393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1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926727"/>
          </a:xfrm>
        </p:spPr>
        <p:txBody>
          <a:bodyPr>
            <a:normAutofit/>
          </a:bodyPr>
          <a:lstStyle/>
          <a:p>
            <a:r>
              <a:rPr lang="es-ES" sz="3200" dirty="0" smtClean="0"/>
              <a:t>JUSTOS ENTRE LAS NACIONES </a:t>
            </a:r>
            <a:endParaRPr lang="es-ES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153583"/>
            <a:ext cx="3166533" cy="497258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ES" dirty="0" smtClean="0"/>
              <a:t>EDUARDO PROPPER DE CALLEJÓN Y HELENA FOULD</a:t>
            </a:r>
          </a:p>
          <a:p>
            <a:pPr marL="0" indent="0" algn="ctr">
              <a:buNone/>
            </a:pPr>
            <a:r>
              <a:rPr lang="es-ES" dirty="0" smtClean="0"/>
              <a:t>Agregado en la Embajada de París y Burdeos </a:t>
            </a:r>
          </a:p>
          <a:p>
            <a:pPr marL="0" indent="0" algn="ctr">
              <a:buNone/>
            </a:pPr>
            <a:r>
              <a:rPr lang="es-ES" dirty="0" smtClean="0"/>
              <a:t>Tanto él como su esposa eran de origen judío </a:t>
            </a:r>
          </a:p>
          <a:p>
            <a:pPr marL="0" indent="0" algn="ctr">
              <a:buNone/>
            </a:pPr>
            <a:r>
              <a:rPr lang="es-ES" dirty="0" smtClean="0"/>
              <a:t>En 1941 comienza a expedir visados a varios miles de judíos franceses, lo que les permitió entrar en España</a:t>
            </a:r>
          </a:p>
          <a:p>
            <a:pPr marL="0" indent="0" algn="ctr">
              <a:buNone/>
            </a:pPr>
            <a:r>
              <a:rPr lang="es-ES" dirty="0" smtClean="0"/>
              <a:t>Es declarado Justo entre las Naciones en 2007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Imagen 3" descr="propp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960967"/>
            <a:ext cx="376732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38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979644"/>
          </a:xfrm>
        </p:spPr>
        <p:txBody>
          <a:bodyPr>
            <a:normAutofit/>
          </a:bodyPr>
          <a:lstStyle/>
          <a:p>
            <a:r>
              <a:rPr lang="es-ES" sz="3600" dirty="0" smtClean="0"/>
              <a:t>JUSTOS ENTRE LAS NACIONES </a:t>
            </a:r>
            <a:endParaRPr lang="es-E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270000"/>
            <a:ext cx="3484033" cy="48561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ES" dirty="0" smtClean="0"/>
              <a:t>ARÍSTIDES DE SOUSA MENDES</a:t>
            </a:r>
          </a:p>
          <a:p>
            <a:pPr marL="0" indent="0" algn="ctr">
              <a:buNone/>
            </a:pPr>
            <a:r>
              <a:rPr lang="es-ES" dirty="0" smtClean="0"/>
              <a:t>Vicecónsul de Portugal en Francia</a:t>
            </a:r>
          </a:p>
          <a:p>
            <a:pPr marL="0" indent="0" algn="ctr">
              <a:buNone/>
            </a:pPr>
            <a:r>
              <a:rPr lang="es-ES" dirty="0" smtClean="0"/>
              <a:t>Amigo personal y colaborador de </a:t>
            </a:r>
            <a:r>
              <a:rPr lang="es-ES" dirty="0" err="1" smtClean="0"/>
              <a:t>Propper</a:t>
            </a:r>
            <a:r>
              <a:rPr lang="es-ES" dirty="0" smtClean="0"/>
              <a:t> de Callejón. </a:t>
            </a:r>
          </a:p>
          <a:p>
            <a:pPr marL="0" indent="0" algn="ctr">
              <a:buNone/>
            </a:pPr>
            <a:r>
              <a:rPr lang="es-ES" dirty="0" smtClean="0"/>
              <a:t>Logró sacar de la Francia ocupada entre 10.000 y 30.000 judíos con visados portugueses en 1940, entre ellos a varios miembros de la familia Rothschild</a:t>
            </a:r>
          </a:p>
          <a:p>
            <a:pPr marL="0" indent="0" algn="ctr">
              <a:buNone/>
            </a:pPr>
            <a:r>
              <a:rPr lang="es-ES" dirty="0" smtClean="0"/>
              <a:t>Justo entre las Naciones desde 1966</a:t>
            </a:r>
          </a:p>
          <a:p>
            <a:pPr marL="0" indent="0">
              <a:buNone/>
            </a:pPr>
            <a:endParaRPr lang="es-ES" dirty="0" smtClean="0"/>
          </a:p>
          <a:p>
            <a:endParaRPr lang="es-ES" dirty="0"/>
          </a:p>
        </p:txBody>
      </p:sp>
      <p:pic>
        <p:nvPicPr>
          <p:cNvPr id="5" name="Imagen 4" descr="aristides sousa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13" y="1185333"/>
            <a:ext cx="38100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17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693894"/>
          </a:xfrm>
        </p:spPr>
        <p:txBody>
          <a:bodyPr>
            <a:normAutofit/>
          </a:bodyPr>
          <a:lstStyle/>
          <a:p>
            <a:r>
              <a:rPr lang="es-ES" sz="3200" dirty="0" smtClean="0"/>
              <a:t>JUSTOS ENTRE LAS NACIONES </a:t>
            </a:r>
            <a:endParaRPr lang="es-ES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047750"/>
            <a:ext cx="7770813" cy="5078413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 smtClean="0"/>
              <a:t>DOCUMENTOS EXPEDIDOS POR ANGEL SANZ BRIZ Y EDUARDO PROPPER DE CALLEJÓN</a:t>
            </a:r>
            <a:endParaRPr lang="es-ES" dirty="0"/>
          </a:p>
        </p:txBody>
      </p:sp>
      <p:pic>
        <p:nvPicPr>
          <p:cNvPr id="4" name="Imagen 3" descr="visado san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16" y="2175933"/>
            <a:ext cx="3810000" cy="4114800"/>
          </a:xfrm>
          <a:prstGeom prst="rect">
            <a:avLst/>
          </a:prstGeom>
        </p:spPr>
      </p:pic>
      <p:pic>
        <p:nvPicPr>
          <p:cNvPr id="5" name="Imagen 4" descr="visado propp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49" y="2175933"/>
            <a:ext cx="3172883" cy="403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35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810310"/>
          </a:xfrm>
        </p:spPr>
        <p:txBody>
          <a:bodyPr>
            <a:normAutofit/>
          </a:bodyPr>
          <a:lstStyle/>
          <a:p>
            <a:r>
              <a:rPr lang="es-ES" sz="3600" dirty="0" smtClean="0"/>
              <a:t>BALANCE</a:t>
            </a:r>
            <a:endParaRPr lang="es-E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079500"/>
            <a:ext cx="7770813" cy="538691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ES" dirty="0" smtClean="0"/>
              <a:t>A nivel general, desaparece el 90% de hablantes de </a:t>
            </a:r>
            <a:r>
              <a:rPr lang="es-ES" dirty="0" err="1" smtClean="0"/>
              <a:t>judeo</a:t>
            </a:r>
            <a:r>
              <a:rPr lang="es-ES" dirty="0" smtClean="0"/>
              <a:t> español</a:t>
            </a:r>
          </a:p>
          <a:p>
            <a:pPr marL="0" indent="0">
              <a:buNone/>
            </a:pPr>
            <a:r>
              <a:rPr lang="es-ES" u="sng" dirty="0" smtClean="0"/>
              <a:t>POR PAÍSES</a:t>
            </a:r>
            <a:r>
              <a:rPr lang="es-ES" u="sng" dirty="0"/>
              <a:t> </a:t>
            </a:r>
            <a:r>
              <a:rPr lang="es-ES" u="sng" dirty="0" smtClean="0"/>
              <a:t>ENTRE 1942 Y 1945</a:t>
            </a:r>
          </a:p>
          <a:p>
            <a:pPr marL="0" indent="0">
              <a:buNone/>
            </a:pPr>
            <a:r>
              <a:rPr lang="es-ES" dirty="0" smtClean="0"/>
              <a:t>YUGOSLAVIA (BOSNIA):  De 14.000 a 4.000</a:t>
            </a:r>
          </a:p>
          <a:p>
            <a:pPr marL="0" indent="0">
              <a:buNone/>
            </a:pPr>
            <a:r>
              <a:rPr lang="es-ES" dirty="0" smtClean="0"/>
              <a:t>GRECIA: De 90.000 a 6.000</a:t>
            </a:r>
          </a:p>
          <a:p>
            <a:pPr marL="0" indent="0">
              <a:buNone/>
            </a:pPr>
            <a:r>
              <a:rPr lang="es-ES" dirty="0" smtClean="0"/>
              <a:t>HOLANDA: de 4.300 a 1000</a:t>
            </a:r>
          </a:p>
          <a:p>
            <a:pPr marL="0" indent="0">
              <a:buNone/>
            </a:pPr>
            <a:r>
              <a:rPr lang="es-ES" u="sng" dirty="0" smtClean="0"/>
              <a:t>POR CIUDADES ENTRE 1942 Y 1945</a:t>
            </a:r>
          </a:p>
          <a:p>
            <a:pPr marL="0" indent="0">
              <a:buNone/>
            </a:pPr>
            <a:r>
              <a:rPr lang="es-ES" dirty="0" err="1" smtClean="0"/>
              <a:t>Amsterdam</a:t>
            </a:r>
            <a:r>
              <a:rPr lang="es-ES" dirty="0" smtClean="0"/>
              <a:t>: 800 supervivientes sefardíes</a:t>
            </a:r>
          </a:p>
          <a:p>
            <a:pPr marL="0" indent="0">
              <a:buNone/>
            </a:pPr>
            <a:r>
              <a:rPr lang="es-ES" dirty="0" smtClean="0"/>
              <a:t>Sarajevo: 15% de supervivientes </a:t>
            </a:r>
          </a:p>
          <a:p>
            <a:pPr marL="0" indent="0">
              <a:buNone/>
            </a:pPr>
            <a:r>
              <a:rPr lang="es-ES" dirty="0" err="1" smtClean="0"/>
              <a:t>Monastir</a:t>
            </a:r>
            <a:r>
              <a:rPr lang="es-ES" dirty="0" smtClean="0"/>
              <a:t>: 8 personas supervivientes</a:t>
            </a:r>
          </a:p>
          <a:p>
            <a:pPr marL="0" indent="0">
              <a:buNone/>
            </a:pPr>
            <a:r>
              <a:rPr lang="es-ES" dirty="0" smtClean="0"/>
              <a:t>Salónica: 1240 personas supervivientes </a:t>
            </a:r>
          </a:p>
          <a:p>
            <a:pPr marL="0" indent="0">
              <a:buNone/>
            </a:pPr>
            <a:r>
              <a:rPr lang="es-ES" dirty="0" smtClean="0"/>
              <a:t>Rodas: 40 personas supervivientes  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Imagen 3" descr="víctimas_shoah_rod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977" y="1497307"/>
            <a:ext cx="2976453" cy="489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7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852644"/>
          </a:xfrm>
        </p:spPr>
        <p:txBody>
          <a:bodyPr/>
          <a:lstStyle/>
          <a:p>
            <a:r>
              <a:rPr lang="es-ES" dirty="0" smtClean="0"/>
              <a:t>El Holocausto SEFARDÍ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164167"/>
            <a:ext cx="7770813" cy="4961996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PLACA CONMEMORATIVA EN JUDEO ESPAÑOL EN AUSCHWITZ</a:t>
            </a:r>
            <a:endParaRPr lang="es-ES" dirty="0"/>
          </a:p>
        </p:txBody>
      </p:sp>
      <p:pic>
        <p:nvPicPr>
          <p:cNvPr id="5" name="Imagen 4" descr="845942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2140109"/>
            <a:ext cx="6487583" cy="432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42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ARIOS E INFRAHOMBRES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323749"/>
            <a:ext cx="7770813" cy="178884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ES" dirty="0" smtClean="0"/>
              <a:t>LOS ARIOS SON DESCENDIENTES DE PUEBLOS DEL NORTE DE EUROPA. </a:t>
            </a:r>
          </a:p>
          <a:p>
            <a:pPr marL="0" indent="0" algn="ctr">
              <a:buNone/>
            </a:pPr>
            <a:r>
              <a:rPr lang="es-ES" dirty="0" smtClean="0"/>
              <a:t>SUS RASGOS CARÁCTERÍSTICOS SON EL COLOR CLARO DE OJOS Y PELO, LA ALTURA Y EL COLOR BLANCO DE LA PIEL </a:t>
            </a:r>
          </a:p>
          <a:p>
            <a:pPr marL="0" indent="0" algn="ctr">
              <a:buNone/>
            </a:pPr>
            <a:r>
              <a:rPr lang="es-ES" dirty="0" smtClean="0"/>
              <a:t>E N EL NAZISMO ERAN CONSIDERADOS LA RAZA SUPERIOR</a:t>
            </a:r>
            <a:endParaRPr lang="es-ES" dirty="0"/>
          </a:p>
        </p:txBody>
      </p:sp>
      <p:pic>
        <p:nvPicPr>
          <p:cNvPr id="4" name="Imagen 3" descr="raza_aria_-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578555"/>
            <a:ext cx="3700256" cy="2464940"/>
          </a:xfrm>
          <a:prstGeom prst="rect">
            <a:avLst/>
          </a:prstGeom>
        </p:spPr>
      </p:pic>
      <p:pic>
        <p:nvPicPr>
          <p:cNvPr id="5" name="Imagen 4" descr="hitlerjugend-5ZfJdtDR1fTizcNIRmsaM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991" y="3578555"/>
            <a:ext cx="3963891" cy="274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89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ARIOS E INFRAHOMBRES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305860"/>
            <a:ext cx="7770813" cy="4820303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 smtClean="0"/>
              <a:t>POR EL CONTRARIO, SEMITAS (JUDÍOS), ESLAVOS Y NEGROS ERAN CONSIDERADOS SERES INFERIORES QUE PODÍAN CONTAMINAR LA RAZA SUPERIOR EN CASO DE MESTIZAJE</a:t>
            </a:r>
            <a:endParaRPr lang="es-ES" dirty="0"/>
          </a:p>
        </p:txBody>
      </p:sp>
      <p:pic>
        <p:nvPicPr>
          <p:cNvPr id="4" name="Imagen 3" descr="20160608_130818_resiz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167854"/>
            <a:ext cx="3944412" cy="2958309"/>
          </a:xfrm>
          <a:prstGeom prst="rect">
            <a:avLst/>
          </a:prstGeom>
        </p:spPr>
      </p:pic>
      <p:pic>
        <p:nvPicPr>
          <p:cNvPr id="5" name="Imagen 4" descr="untermensch-003-e138852103118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842" y="2953192"/>
            <a:ext cx="2522004" cy="347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15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767977"/>
          </a:xfrm>
        </p:spPr>
        <p:txBody>
          <a:bodyPr>
            <a:normAutofit/>
          </a:bodyPr>
          <a:lstStyle/>
          <a:p>
            <a:r>
              <a:rPr lang="es-ES" sz="3200" dirty="0" smtClean="0"/>
              <a:t>LA CONFERENCIA DE WANSEE</a:t>
            </a:r>
            <a:endParaRPr lang="es-ES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889000"/>
            <a:ext cx="7770813" cy="5237163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 smtClean="0"/>
              <a:t>EL 20 DE ENERO DE 1941 SE LLEGA A UN ACUERDO SOBRE LA LLAMADA SOLUCIÓN FINAL SOBRE EL PROBLEMA JUDÍO , QUE AFECTA A UN ELEVADO NÚMERO DE POBLACIÓN SEFARDÍ </a:t>
            </a:r>
            <a:endParaRPr lang="es-ES" dirty="0"/>
          </a:p>
        </p:txBody>
      </p:sp>
      <p:pic>
        <p:nvPicPr>
          <p:cNvPr id="4" name="Imagen 3" descr="Haus_der_Wannsee-Konferenz_c_A. Savin_wikimedia commons_DL_PPT_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58" y="3396817"/>
            <a:ext cx="4798323" cy="200059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774" y="2335138"/>
            <a:ext cx="3228805" cy="430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64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LOS CAMPOS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9826" y="1869141"/>
            <a:ext cx="8116787" cy="4257022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                   MAPA</a:t>
            </a:r>
            <a:endParaRPr lang="es-ES" dirty="0"/>
          </a:p>
        </p:txBody>
      </p:sp>
      <p:pic>
        <p:nvPicPr>
          <p:cNvPr id="4" name="Imagen 3" descr="524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34" y="1550894"/>
            <a:ext cx="6939603" cy="475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9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789144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EL HOLOCAUSTO SEFARDÍ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174750"/>
            <a:ext cx="4150783" cy="550333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s-ES" dirty="0" smtClean="0"/>
              <a:t>Tiene ciertas particularidades con respecto a otros colectivos que sufrieron la </a:t>
            </a:r>
            <a:r>
              <a:rPr lang="es-ES" dirty="0" err="1" smtClean="0"/>
              <a:t>Shoá</a:t>
            </a:r>
            <a:r>
              <a:rPr lang="es-ES" dirty="0" smtClean="0"/>
              <a:t>: </a:t>
            </a:r>
          </a:p>
          <a:p>
            <a:pPr marL="0" indent="0" algn="ctr">
              <a:buNone/>
            </a:pPr>
            <a:r>
              <a:rPr lang="es-ES" dirty="0" smtClean="0"/>
              <a:t>Es una minoría casi desconocida en el conjunto de los 6.000.000 de víctimas judías </a:t>
            </a:r>
          </a:p>
          <a:p>
            <a:pPr marL="0" indent="0" algn="ctr">
              <a:buNone/>
            </a:pPr>
            <a:r>
              <a:rPr lang="es-ES" dirty="0" smtClean="0"/>
              <a:t>Tienen su origen cultural propio. </a:t>
            </a:r>
          </a:p>
          <a:p>
            <a:pPr marL="0" indent="0" algn="ctr">
              <a:buNone/>
            </a:pPr>
            <a:r>
              <a:rPr lang="es-ES_tradnl" dirty="0" smtClean="0"/>
              <a:t>La mayor parte de ellos vive la ocupación y deportación de sus ciudades y países con una gran rapidez y con protagonismo de sus compatriotas colaboracionistas, lo que hace que les coja de improviso, puesto que antes las noticias que tenían de la guerra y el Holocausto eran muy pocas</a:t>
            </a:r>
            <a:r>
              <a:rPr lang="es-ES" dirty="0" smtClean="0"/>
              <a:t> y confusas </a:t>
            </a:r>
          </a:p>
          <a:p>
            <a:pPr marL="0" indent="0" algn="ctr">
              <a:buNone/>
            </a:pPr>
            <a:r>
              <a:rPr lang="es-ES" dirty="0" smtClean="0"/>
              <a:t>En la memoria colectiva del sefardí los últimos hechos dolorosos se refieren a la expulsión de 1492</a:t>
            </a:r>
          </a:p>
          <a:p>
            <a:pPr marL="0" indent="0" algn="ctr">
              <a:buNone/>
            </a:pPr>
            <a:endParaRPr lang="es-ES" dirty="0"/>
          </a:p>
        </p:txBody>
      </p:sp>
      <p:pic>
        <p:nvPicPr>
          <p:cNvPr id="4" name="Imagen 3" descr="o-DONA-SABAN-5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0" y="1047750"/>
            <a:ext cx="3699735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24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Artículo">
  <a:themeElements>
    <a:clrScheme name="Artículo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Artículo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Artícul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Artículo.thmx</Template>
  <TotalTime>471</TotalTime>
  <Words>2817</Words>
  <Application>Microsoft Macintosh PowerPoint</Application>
  <PresentationFormat>Presentación en pantalla (4:3)</PresentationFormat>
  <Paragraphs>217</Paragraphs>
  <Slides>48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49" baseType="lpstr">
      <vt:lpstr>Artículo</vt:lpstr>
      <vt:lpstr>EL HOLOCAUSTO SEFARDÍ </vt:lpstr>
      <vt:lpstr>LOS SEFARDÍES</vt:lpstr>
      <vt:lpstr>LOS SEFARDÍES</vt:lpstr>
      <vt:lpstr>DIÁSPORA SEFARDÍ EN EUROPA </vt:lpstr>
      <vt:lpstr>ARIOS E INFRAHOMBRES </vt:lpstr>
      <vt:lpstr>ARIOS E INFRAHOMBRES</vt:lpstr>
      <vt:lpstr>LA CONFERENCIA DE WANSEE</vt:lpstr>
      <vt:lpstr>LOS CAMPOS</vt:lpstr>
      <vt:lpstr>EL HOLOCAUSTO SEFARDÍ</vt:lpstr>
      <vt:lpstr>El Holocausto SEFARDÍ</vt:lpstr>
      <vt:lpstr>El Holocausto SEFARDÍ</vt:lpstr>
      <vt:lpstr>El Holocausto SEFARDÍ </vt:lpstr>
      <vt:lpstr>JUDERIAS DEL NORTE DE ÁFRICA</vt:lpstr>
      <vt:lpstr>JUDERIAS DEL NORTE DE ÁFRICA</vt:lpstr>
      <vt:lpstr>JUDERIAS DEL NORTE DE ÁFRICA</vt:lpstr>
      <vt:lpstr>JUDERIAS DEL NORTE DE ÁFRICA</vt:lpstr>
      <vt:lpstr>JUDERIAS DEL NORTE DE ÁFRICA</vt:lpstr>
      <vt:lpstr>JUDERIAS DEL NORTE DE ÁFRICA</vt:lpstr>
      <vt:lpstr>JUDERIAS DEL NORTE DE ÁFRICA</vt:lpstr>
      <vt:lpstr>JUDERIA DE AMSTERDAM    </vt:lpstr>
      <vt:lpstr>JUDERIA DE AMSTERDAM</vt:lpstr>
      <vt:lpstr>JUDERIA DE AMSTERDAM</vt:lpstr>
      <vt:lpstr>JUDERIA DE AMSTERDAM</vt:lpstr>
      <vt:lpstr>JUDERIA DE AMSTERDAM</vt:lpstr>
      <vt:lpstr>JUDERIA DE SARAJEVO</vt:lpstr>
      <vt:lpstr>JUDERÍA DE SARAJEVO</vt:lpstr>
      <vt:lpstr>JUDERÍA DE SARAJEVO</vt:lpstr>
      <vt:lpstr>JUDERÍA DE SARAJEVO</vt:lpstr>
      <vt:lpstr>JUDERÍA DE SARAJEVO</vt:lpstr>
      <vt:lpstr>JUDERIA DE MONASTIR</vt:lpstr>
      <vt:lpstr>JUDERÍA DE MONASTIR</vt:lpstr>
      <vt:lpstr>JUDERÍA DE MONASTIR</vt:lpstr>
      <vt:lpstr> JUDERÍA DE MONASTIR</vt:lpstr>
      <vt:lpstr>JUDERÍA DE SALÓNICA CIUDAD MADRE DE ISRAEL</vt:lpstr>
      <vt:lpstr>JUDERÍA DE SALÓNICA CIUDAD MADRE DE ISRAEL</vt:lpstr>
      <vt:lpstr>JUDERÍA DE SALÓNICA CIUDAD MADRE DE ISRAEL</vt:lpstr>
      <vt:lpstr>JUDERÍA DE RODAS </vt:lpstr>
      <vt:lpstr>JUDERIA DE RODAS</vt:lpstr>
      <vt:lpstr>JUDERÍA DE RODAS </vt:lpstr>
      <vt:lpstr>JUSTOS ENTRE LAS NACIONES </vt:lpstr>
      <vt:lpstr>JUSTOS ENTRE LAS NACIONES </vt:lpstr>
      <vt:lpstr>JUSTOS ENTRE LAS NACIONES </vt:lpstr>
      <vt:lpstr>JUSTOS ENTRE LAS NACIONES </vt:lpstr>
      <vt:lpstr>JUSTOS ENTRE LAS NACIONES </vt:lpstr>
      <vt:lpstr>JUSTOS ENTRE LAS NACIONES </vt:lpstr>
      <vt:lpstr>JUSTOS ENTRE LAS NACIONES </vt:lpstr>
      <vt:lpstr>BALANCE</vt:lpstr>
      <vt:lpstr>El Holocausto SEFARDÍ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SHOÁ SEFARDÍ </dc:title>
  <dc:creator>Julia Nieto</dc:creator>
  <cp:lastModifiedBy>Julia Nieto</cp:lastModifiedBy>
  <cp:revision>66</cp:revision>
  <dcterms:created xsi:type="dcterms:W3CDTF">2018-01-10T09:20:14Z</dcterms:created>
  <dcterms:modified xsi:type="dcterms:W3CDTF">2018-07-23T17:18:28Z</dcterms:modified>
</cp:coreProperties>
</file>